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452" r:id="rId4"/>
    <p:sldId id="455" r:id="rId5"/>
    <p:sldId id="462" r:id="rId6"/>
    <p:sldId id="463" r:id="rId7"/>
    <p:sldId id="464" r:id="rId8"/>
    <p:sldId id="467" r:id="rId9"/>
    <p:sldId id="469" r:id="rId10"/>
    <p:sldId id="471" r:id="rId11"/>
    <p:sldId id="472" r:id="rId12"/>
    <p:sldId id="481" r:id="rId13"/>
    <p:sldId id="482" r:id="rId14"/>
    <p:sldId id="487" r:id="rId15"/>
    <p:sldId id="488" r:id="rId16"/>
    <p:sldId id="489" r:id="rId17"/>
    <p:sldId id="490" r:id="rId18"/>
    <p:sldId id="492" r:id="rId19"/>
    <p:sldId id="493" r:id="rId20"/>
    <p:sldId id="494" r:id="rId21"/>
    <p:sldId id="491" r:id="rId22"/>
    <p:sldId id="495" r:id="rId23"/>
    <p:sldId id="496" r:id="rId24"/>
    <p:sldId id="499" r:id="rId25"/>
    <p:sldId id="500" r:id="rId26"/>
    <p:sldId id="497" r:id="rId27"/>
    <p:sldId id="501" r:id="rId28"/>
    <p:sldId id="502" r:id="rId29"/>
    <p:sldId id="498" r:id="rId30"/>
    <p:sldId id="503" r:id="rId31"/>
    <p:sldId id="504" r:id="rId32"/>
    <p:sldId id="505" r:id="rId33"/>
    <p:sldId id="506" r:id="rId34"/>
    <p:sldId id="508" r:id="rId35"/>
    <p:sldId id="507" r:id="rId36"/>
    <p:sldId id="509" r:id="rId37"/>
    <p:sldId id="514" r:id="rId38"/>
    <p:sldId id="515" r:id="rId39"/>
    <p:sldId id="516" r:id="rId40"/>
    <p:sldId id="517" r:id="rId41"/>
    <p:sldId id="518" r:id="rId42"/>
    <p:sldId id="510" r:id="rId43"/>
    <p:sldId id="511" r:id="rId44"/>
    <p:sldId id="512" r:id="rId45"/>
    <p:sldId id="513"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94" autoAdjust="0"/>
    <p:restoredTop sz="94631" autoAdjust="0"/>
  </p:normalViewPr>
  <p:slideViewPr>
    <p:cSldViewPr snapToGrid="0">
      <p:cViewPr>
        <p:scale>
          <a:sx n="75" d="100"/>
          <a:sy n="75" d="100"/>
        </p:scale>
        <p:origin x="32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12/10/2017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Autofit/>
          </a:bodyPr>
          <a:lstStyle/>
          <a:p>
            <a:r>
              <a:rPr lang="nl-NL" sz="2500" dirty="0" smtClean="0"/>
              <a:t>Op korte termijn het veranderen van de geldhoeveelheid beïnvloed het reëel BBP.</a:t>
            </a:r>
          </a:p>
          <a:p>
            <a:r>
              <a:rPr lang="nl-NL" sz="2500" dirty="0" err="1" smtClean="0"/>
              <a:t>Cq</a:t>
            </a:r>
            <a:r>
              <a:rPr lang="nl-NL" sz="2500" dirty="0" smtClean="0"/>
              <a:t> wanneer de geldhoeveelheid toeneemt stijgt het BBP wanneer de geldhoeveelheid afneemt daalt het BBP.</a:t>
            </a:r>
          </a:p>
          <a:p>
            <a:r>
              <a:rPr lang="nl-NL" sz="2500" dirty="0" smtClean="0"/>
              <a:t>Op lange termijn het veranderen van de geldhoeveelheid beïnvloed het prijspeil.</a:t>
            </a:r>
          </a:p>
          <a:p>
            <a:r>
              <a:rPr lang="nl-NL" sz="2500" dirty="0" err="1"/>
              <a:t>Cq</a:t>
            </a:r>
            <a:r>
              <a:rPr lang="nl-NL" sz="2500" dirty="0"/>
              <a:t> wanneer de geldhoeveelheid toeneemt stijgt het </a:t>
            </a:r>
            <a:r>
              <a:rPr lang="nl-NL" sz="2500" dirty="0" smtClean="0"/>
              <a:t>prijspeil </a:t>
            </a:r>
            <a:r>
              <a:rPr lang="nl-NL" sz="2500" dirty="0"/>
              <a:t>wanneer de geldhoeveelheid afneemt daalt het </a:t>
            </a:r>
            <a:r>
              <a:rPr lang="nl-NL" sz="2500" dirty="0" smtClean="0"/>
              <a:t>prijspeil.</a:t>
            </a:r>
          </a:p>
          <a:p>
            <a:r>
              <a:rPr lang="nl-NL" sz="2500" dirty="0" smtClean="0"/>
              <a:t>Het aanpassen van de geldhoeveelheid noemen we </a:t>
            </a:r>
            <a:r>
              <a:rPr lang="nl-NL" sz="2500" b="1" dirty="0" smtClean="0"/>
              <a:t>monetair beleid.</a:t>
            </a:r>
            <a:endParaRPr lang="nl-NL" sz="2500" b="1" dirty="0"/>
          </a:p>
          <a:p>
            <a:endParaRPr lang="nl-NL" sz="2500" dirty="0" smtClean="0"/>
          </a:p>
          <a:p>
            <a:endParaRPr lang="nl-NL" sz="2500" dirty="0"/>
          </a:p>
        </p:txBody>
      </p:sp>
    </p:spTree>
    <p:extLst>
      <p:ext uri="{BB962C8B-B14F-4D97-AF65-F5344CB8AC3E}">
        <p14:creationId xmlns:p14="http://schemas.microsoft.com/office/powerpoint/2010/main" val="3223503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werkt het monetair beleid.</a:t>
            </a:r>
            <a:endParaRPr lang="nl-NL" dirty="0"/>
          </a:p>
        </p:txBody>
      </p:sp>
      <p:sp>
        <p:nvSpPr>
          <p:cNvPr id="3" name="Tijdelijke aanduiding voor inhoud 2"/>
          <p:cNvSpPr>
            <a:spLocks noGrp="1"/>
          </p:cNvSpPr>
          <p:nvPr>
            <p:ph idx="1"/>
          </p:nvPr>
        </p:nvSpPr>
        <p:spPr>
          <a:xfrm>
            <a:off x="347730" y="1300767"/>
            <a:ext cx="8926272" cy="5318974"/>
          </a:xfrm>
        </p:spPr>
        <p:txBody>
          <a:bodyPr>
            <a:normAutofit/>
          </a:bodyPr>
          <a:lstStyle/>
          <a:p>
            <a:r>
              <a:rPr lang="nl-NL" sz="2500" dirty="0" smtClean="0"/>
              <a:t>Klanten lenen bij banken </a:t>
            </a:r>
            <a:r>
              <a:rPr lang="nl-NL" sz="2500" dirty="0" smtClean="0">
                <a:sym typeface="Wingdings" panose="05000000000000000000" pitchFamily="2" charset="2"/>
              </a:rPr>
              <a:t> banken lenen bij de Europese centrale bank.</a:t>
            </a:r>
          </a:p>
          <a:p>
            <a:r>
              <a:rPr lang="nl-NL" sz="2500" dirty="0" smtClean="0"/>
              <a:t>De Europese centrale bank bepaald de rentestand die ze vragen aan banken, banken berekenen deze rentestand door aan hun klanten.</a:t>
            </a:r>
          </a:p>
          <a:p>
            <a:r>
              <a:rPr lang="nl-NL" sz="2500" dirty="0" smtClean="0"/>
              <a:t>stel er is laag conjunctuur in Europa.</a:t>
            </a:r>
          </a:p>
          <a:p>
            <a:r>
              <a:rPr lang="nl-NL" sz="2500" dirty="0" smtClean="0"/>
              <a:t>De ECB kan dan de rente stand verlagen </a:t>
            </a:r>
            <a:r>
              <a:rPr lang="nl-NL" sz="2500" dirty="0" smtClean="0">
                <a:sym typeface="Wingdings" panose="05000000000000000000" pitchFamily="2" charset="2"/>
              </a:rPr>
              <a:t> </a:t>
            </a:r>
            <a:r>
              <a:rPr lang="nl-NL" sz="2500" dirty="0" smtClean="0"/>
              <a:t>de banken zullen hun rente verlagen aan klanten </a:t>
            </a:r>
            <a:r>
              <a:rPr lang="nl-NL" sz="2500" dirty="0" smtClean="0">
                <a:sym typeface="Wingdings" panose="05000000000000000000" pitchFamily="2" charset="2"/>
              </a:rPr>
              <a:t> klanten gaan meer lenen en minder sparen maatschappelijke geldhoeveelheid stijgt  het Reëel BBP zal op korte termijn stijgen.</a:t>
            </a:r>
            <a:endParaRPr lang="nl-NL" sz="2500" dirty="0" smtClean="0"/>
          </a:p>
        </p:txBody>
      </p:sp>
    </p:spTree>
    <p:extLst>
      <p:ext uri="{BB962C8B-B14F-4D97-AF65-F5344CB8AC3E}">
        <p14:creationId xmlns:p14="http://schemas.microsoft.com/office/powerpoint/2010/main" val="143115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Handel ja of nee?</a:t>
            </a:r>
            <a:endParaRPr lang="nl-NL" dirty="0"/>
          </a:p>
        </p:txBody>
      </p:sp>
      <p:sp>
        <p:nvSpPr>
          <p:cNvPr id="3" name="Tijdelijke aanduiding voor inhoud 2"/>
          <p:cNvSpPr>
            <a:spLocks noGrp="1"/>
          </p:cNvSpPr>
          <p:nvPr>
            <p:ph idx="1"/>
          </p:nvPr>
        </p:nvSpPr>
        <p:spPr>
          <a:xfrm>
            <a:off x="309093" y="1352282"/>
            <a:ext cx="8964909" cy="5505717"/>
          </a:xfrm>
        </p:spPr>
        <p:txBody>
          <a:bodyPr>
            <a:normAutofit fontScale="92500"/>
          </a:bodyPr>
          <a:lstStyle/>
          <a:p>
            <a:r>
              <a:rPr lang="nl-NL" sz="2500" dirty="0" smtClean="0"/>
              <a:t>Er vind om verschillende redenen handel plaats.</a:t>
            </a:r>
          </a:p>
          <a:p>
            <a:r>
              <a:rPr lang="nl-NL" sz="2500" dirty="0" smtClean="0"/>
              <a:t>De eerste rede is dat een land bepaalde producten niet zelf kan produceren.</a:t>
            </a:r>
          </a:p>
          <a:p>
            <a:r>
              <a:rPr lang="nl-NL" sz="2500" dirty="0" smtClean="0"/>
              <a:t>Toch vind er ook veel handel plaatst tussen landen die beide dezelfde producten maken.</a:t>
            </a:r>
          </a:p>
          <a:p>
            <a:r>
              <a:rPr lang="nl-NL" sz="2500" dirty="0" smtClean="0"/>
              <a:t>Dan is niet van belang hoe duur je product is, maar hoe duur je product is </a:t>
            </a:r>
            <a:r>
              <a:rPr lang="nl-NL" sz="2500" dirty="0" err="1" smtClean="0"/>
              <a:t>t.o.v</a:t>
            </a:r>
            <a:r>
              <a:rPr lang="nl-NL" sz="2500" dirty="0" smtClean="0"/>
              <a:t> het buitenland.</a:t>
            </a:r>
          </a:p>
          <a:p>
            <a:r>
              <a:rPr lang="nl-NL" sz="2500" dirty="0" smtClean="0"/>
              <a:t>Stel je verkoopt bier voor 15 euro, dan zal je bier verkopen aan het buitenland zolang hun eigen bier duurder is dan 15 euro (aannemend dat ze beide biertjes even lekker vinden)</a:t>
            </a:r>
          </a:p>
          <a:p>
            <a:r>
              <a:rPr lang="nl-NL" sz="2500" dirty="0" smtClean="0"/>
              <a:t>De positie die je hebt </a:t>
            </a:r>
            <a:r>
              <a:rPr lang="nl-NL" sz="2500" dirty="0" err="1" smtClean="0"/>
              <a:t>t.o.v</a:t>
            </a:r>
            <a:r>
              <a:rPr lang="nl-NL" sz="2500" dirty="0" smtClean="0"/>
              <a:t> buitenland met betrekking tot het verkopen van goederen noemen we je </a:t>
            </a:r>
            <a:r>
              <a:rPr lang="nl-NL" sz="2500" b="1" dirty="0" smtClean="0"/>
              <a:t>internationale concurrentiepositie.</a:t>
            </a:r>
          </a:p>
          <a:p>
            <a:endParaRPr lang="nl-NL" sz="2500" dirty="0" smtClean="0"/>
          </a:p>
          <a:p>
            <a:endParaRPr lang="nl-NL" sz="2500" dirty="0"/>
          </a:p>
        </p:txBody>
      </p:sp>
    </p:spTree>
    <p:extLst>
      <p:ext uri="{BB962C8B-B14F-4D97-AF65-F5344CB8AC3E}">
        <p14:creationId xmlns:p14="http://schemas.microsoft.com/office/powerpoint/2010/main" val="5712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7730" y="-50799"/>
            <a:ext cx="8926272" cy="1930400"/>
          </a:xfrm>
        </p:spPr>
        <p:txBody>
          <a:bodyPr/>
          <a:lstStyle/>
          <a:p>
            <a:r>
              <a:rPr lang="nl-NL" dirty="0" smtClean="0"/>
              <a:t>Specialiseren.</a:t>
            </a:r>
            <a:endParaRPr lang="nl-NL" dirty="0"/>
          </a:p>
        </p:txBody>
      </p:sp>
      <p:sp>
        <p:nvSpPr>
          <p:cNvPr id="3" name="Tijdelijke aanduiding voor inhoud 2"/>
          <p:cNvSpPr>
            <a:spLocks noGrp="1"/>
          </p:cNvSpPr>
          <p:nvPr>
            <p:ph idx="1"/>
          </p:nvPr>
        </p:nvSpPr>
        <p:spPr>
          <a:xfrm>
            <a:off x="347730" y="566670"/>
            <a:ext cx="8926272" cy="5474693"/>
          </a:xfrm>
        </p:spPr>
        <p:txBody>
          <a:bodyPr>
            <a:noAutofit/>
          </a:bodyPr>
          <a:lstStyle/>
          <a:p>
            <a:r>
              <a:rPr lang="nl-NL" sz="2500" dirty="0" smtClean="0"/>
              <a:t>Je ziet vaak wel dat landen zich specialiseren in bepaalde producten.</a:t>
            </a:r>
          </a:p>
          <a:p>
            <a:r>
              <a:rPr lang="nl-NL" sz="2500" dirty="0" err="1" smtClean="0"/>
              <a:t>cq</a:t>
            </a:r>
            <a:r>
              <a:rPr lang="nl-NL" sz="2500" dirty="0" smtClean="0"/>
              <a:t>: dat ze in een bepaald land vooral dat product gaan maken.</a:t>
            </a:r>
          </a:p>
          <a:p>
            <a:r>
              <a:rPr lang="nl-NL" sz="2500" dirty="0" smtClean="0"/>
              <a:t>Dit komt door:</a:t>
            </a:r>
          </a:p>
          <a:p>
            <a:r>
              <a:rPr lang="nl-NL" sz="2500" dirty="0" smtClean="0"/>
              <a:t>Natuurlijke omstandigheden (denk aan het hebben of ontbreken van bepaalde grondstoffen.</a:t>
            </a:r>
          </a:p>
          <a:p>
            <a:r>
              <a:rPr lang="nl-NL" sz="2500" dirty="0" smtClean="0"/>
              <a:t>De loonkosten per product en de kwaliteit van de producten (hoeveel kost het om het product te maken/ hoe goed is de kwaliteit)</a:t>
            </a:r>
          </a:p>
          <a:p>
            <a:r>
              <a:rPr lang="nl-NL" sz="2500" dirty="0" smtClean="0"/>
              <a:t>Infrastructuur (kunnen we de producten goed vervoeren, is handel mogelijk)</a:t>
            </a:r>
          </a:p>
          <a:p>
            <a:r>
              <a:rPr lang="nl-NL" sz="2500" dirty="0" smtClean="0"/>
              <a:t>Stabiliteit (hoe is onze wisselkoers/hoe stabiel is onze regering)</a:t>
            </a:r>
            <a:endParaRPr lang="nl-NL" sz="2500" dirty="0"/>
          </a:p>
        </p:txBody>
      </p:sp>
    </p:spTree>
    <p:extLst>
      <p:ext uri="{BB962C8B-B14F-4D97-AF65-F5344CB8AC3E}">
        <p14:creationId xmlns:p14="http://schemas.microsoft.com/office/powerpoint/2010/main" val="243545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1880"/>
          <a:stretch/>
        </p:blipFill>
        <p:spPr>
          <a:xfrm>
            <a:off x="0" y="-1"/>
            <a:ext cx="12192000" cy="798491"/>
          </a:xfrm>
          <a:prstGeom prst="rect">
            <a:avLst/>
          </a:prstGeom>
        </p:spPr>
      </p:pic>
      <p:pic>
        <p:nvPicPr>
          <p:cNvPr id="5" name="Afbeelding 4"/>
          <p:cNvPicPr>
            <a:picLocks noChangeAspect="1"/>
          </p:cNvPicPr>
          <p:nvPr/>
        </p:nvPicPr>
        <p:blipFill rotWithShape="1">
          <a:blip r:embed="rId2"/>
          <a:srcRect b="60546"/>
          <a:stretch/>
        </p:blipFill>
        <p:spPr>
          <a:xfrm>
            <a:off x="0" y="-1"/>
            <a:ext cx="12192000" cy="1738649"/>
          </a:xfrm>
          <a:prstGeom prst="rect">
            <a:avLst/>
          </a:prstGeom>
        </p:spPr>
      </p:pic>
      <p:pic>
        <p:nvPicPr>
          <p:cNvPr id="6" name="Afbeelding 5"/>
          <p:cNvPicPr>
            <a:picLocks noChangeAspect="1"/>
          </p:cNvPicPr>
          <p:nvPr/>
        </p:nvPicPr>
        <p:blipFill rotWithShape="1">
          <a:blip r:embed="rId2"/>
          <a:srcRect b="46226"/>
          <a:stretch/>
        </p:blipFill>
        <p:spPr>
          <a:xfrm>
            <a:off x="0" y="0"/>
            <a:ext cx="12192000" cy="2369714"/>
          </a:xfrm>
          <a:prstGeom prst="rect">
            <a:avLst/>
          </a:prstGeom>
        </p:spPr>
      </p:pic>
      <p:pic>
        <p:nvPicPr>
          <p:cNvPr id="7" name="Afbeelding 6"/>
          <p:cNvPicPr>
            <a:picLocks noChangeAspect="1"/>
          </p:cNvPicPr>
          <p:nvPr/>
        </p:nvPicPr>
        <p:blipFill rotWithShape="1">
          <a:blip r:embed="rId2"/>
          <a:srcRect b="38335"/>
          <a:stretch/>
        </p:blipFill>
        <p:spPr>
          <a:xfrm>
            <a:off x="0" y="-1"/>
            <a:ext cx="12192000" cy="2717443"/>
          </a:xfrm>
          <a:prstGeom prst="rect">
            <a:avLst/>
          </a:prstGeom>
        </p:spPr>
      </p:pic>
      <p:pic>
        <p:nvPicPr>
          <p:cNvPr id="8" name="Afbeelding 7"/>
          <p:cNvPicPr>
            <a:picLocks noChangeAspect="1"/>
          </p:cNvPicPr>
          <p:nvPr/>
        </p:nvPicPr>
        <p:blipFill rotWithShape="1">
          <a:blip r:embed="rId2"/>
          <a:srcRect b="19630"/>
          <a:stretch/>
        </p:blipFill>
        <p:spPr>
          <a:xfrm>
            <a:off x="0" y="-1"/>
            <a:ext cx="12192000" cy="3541691"/>
          </a:xfrm>
          <a:prstGeom prst="rect">
            <a:avLst/>
          </a:prstGeom>
        </p:spPr>
      </p:pic>
      <p:pic>
        <p:nvPicPr>
          <p:cNvPr id="9" name="Afbeelding 8"/>
          <p:cNvPicPr>
            <a:picLocks noChangeAspect="1"/>
          </p:cNvPicPr>
          <p:nvPr/>
        </p:nvPicPr>
        <p:blipFill>
          <a:blip r:embed="rId2"/>
          <a:stretch>
            <a:fillRect/>
          </a:stretch>
        </p:blipFill>
        <p:spPr>
          <a:xfrm>
            <a:off x="0" y="-1"/>
            <a:ext cx="12192000" cy="4406747"/>
          </a:xfrm>
          <a:prstGeom prst="rect">
            <a:avLst/>
          </a:prstGeom>
        </p:spPr>
      </p:pic>
    </p:spTree>
    <p:extLst>
      <p:ext uri="{BB962C8B-B14F-4D97-AF65-F5344CB8AC3E}">
        <p14:creationId xmlns:p14="http://schemas.microsoft.com/office/powerpoint/2010/main" val="292303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Nieuwe stof: vrijhandel en protectionisme.</a:t>
            </a:r>
            <a:endParaRPr lang="nl-NL" dirty="0"/>
          </a:p>
        </p:txBody>
      </p:sp>
      <p:sp>
        <p:nvSpPr>
          <p:cNvPr id="3" name="Tijdelijke aanduiding voor inhoud 2"/>
          <p:cNvSpPr>
            <a:spLocks noGrp="1"/>
          </p:cNvSpPr>
          <p:nvPr>
            <p:ph idx="1"/>
          </p:nvPr>
        </p:nvSpPr>
        <p:spPr/>
        <p:txBody>
          <a:bodyPr>
            <a:noAutofit/>
          </a:bodyPr>
          <a:lstStyle/>
          <a:p>
            <a:r>
              <a:rPr lang="nl-NL" sz="2500" dirty="0" smtClean="0"/>
              <a:t>Wanneer je door bepaalde regels probeert je binnenlandse productie te beschermen van het buitenland spreken we van </a:t>
            </a:r>
            <a:r>
              <a:rPr lang="nl-NL" sz="2500" b="1" dirty="0" smtClean="0"/>
              <a:t>protectionisme.</a:t>
            </a:r>
          </a:p>
          <a:p>
            <a:r>
              <a:rPr lang="nl-NL" sz="2500" dirty="0" smtClean="0"/>
              <a:t>Redenen:</a:t>
            </a:r>
            <a:endParaRPr lang="nl-NL" sz="2500" dirty="0"/>
          </a:p>
          <a:p>
            <a:r>
              <a:rPr lang="nl-NL" sz="2500" dirty="0" smtClean="0"/>
              <a:t>Infant </a:t>
            </a:r>
            <a:r>
              <a:rPr lang="nl-NL" sz="2500" dirty="0" err="1" smtClean="0"/>
              <a:t>industry</a:t>
            </a:r>
            <a:r>
              <a:rPr lang="nl-NL" sz="2500" dirty="0" smtClean="0"/>
              <a:t>-argument : beschermen van jonge binnenlandse industrie</a:t>
            </a:r>
          </a:p>
          <a:p>
            <a:r>
              <a:rPr lang="nl-NL" sz="2500" dirty="0" smtClean="0"/>
              <a:t>Bescherming van de eigen werkgelegenheid.</a:t>
            </a:r>
          </a:p>
          <a:p>
            <a:r>
              <a:rPr lang="nl-NL" sz="2500" dirty="0" smtClean="0"/>
              <a:t>Anti dumping: om te voorkomen dat het buitenland voor een lagere prijs producten hier dumpt.</a:t>
            </a:r>
            <a:endParaRPr lang="nl-NL" sz="2500" dirty="0"/>
          </a:p>
        </p:txBody>
      </p:sp>
    </p:spTree>
    <p:extLst>
      <p:ext uri="{BB962C8B-B14F-4D97-AF65-F5344CB8AC3E}">
        <p14:creationId xmlns:p14="http://schemas.microsoft.com/office/powerpoint/2010/main" val="5469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beschermen we de binnenlandse productie</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2 mogelijkheden:</a:t>
            </a:r>
          </a:p>
          <a:p>
            <a:r>
              <a:rPr lang="nl-NL" sz="2500" dirty="0" smtClean="0"/>
              <a:t>Optie 1: tarifaire maatregelen</a:t>
            </a:r>
          </a:p>
          <a:p>
            <a:r>
              <a:rPr lang="nl-NL" sz="2500" dirty="0" smtClean="0"/>
              <a:t>Invoerrechten/importheffingen</a:t>
            </a:r>
          </a:p>
          <a:p>
            <a:r>
              <a:rPr lang="nl-NL" sz="2500" dirty="0" smtClean="0"/>
              <a:t>Exportsubsidie.</a:t>
            </a:r>
          </a:p>
          <a:p>
            <a:r>
              <a:rPr lang="nl-NL" sz="2500" dirty="0" smtClean="0"/>
              <a:t>Subsidie binnenlandse productie.</a:t>
            </a:r>
          </a:p>
          <a:p>
            <a:r>
              <a:rPr lang="nl-NL" sz="2500" dirty="0" smtClean="0"/>
              <a:t>Optie 2: non-tarifaire maatregelen</a:t>
            </a:r>
          </a:p>
          <a:p>
            <a:r>
              <a:rPr lang="nl-NL" sz="2500" dirty="0" smtClean="0"/>
              <a:t>Invoerquota</a:t>
            </a:r>
          </a:p>
          <a:p>
            <a:r>
              <a:rPr lang="nl-NL" sz="2500" dirty="0" smtClean="0"/>
              <a:t>Zware kwaliteitseisen.</a:t>
            </a:r>
            <a:endParaRPr lang="nl-NL" sz="2500" dirty="0"/>
          </a:p>
        </p:txBody>
      </p:sp>
    </p:spTree>
    <p:extLst>
      <p:ext uri="{BB962C8B-B14F-4D97-AF65-F5344CB8AC3E}">
        <p14:creationId xmlns:p14="http://schemas.microsoft.com/office/powerpoint/2010/main" val="1072851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a:t>
            </a:r>
            <a:r>
              <a:rPr lang="nl-NL" dirty="0" smtClean="0"/>
              <a:t>1.12 t/m 1.14</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13 minuten de tijd</a:t>
            </a:r>
          </a:p>
          <a:p>
            <a:r>
              <a:rPr lang="nl-NL" sz="2500" dirty="0" smtClean="0"/>
              <a:t>Eerder klaar? </a:t>
            </a:r>
            <a:r>
              <a:rPr lang="nl-NL" sz="2500" dirty="0" smtClean="0"/>
              <a:t>Opgave 1.21</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0" y="19760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4808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7178"/>
          <a:stretch/>
        </p:blipFill>
        <p:spPr>
          <a:xfrm>
            <a:off x="0" y="-1"/>
            <a:ext cx="12192000" cy="962527"/>
          </a:xfrm>
          <a:prstGeom prst="rect">
            <a:avLst/>
          </a:prstGeom>
        </p:spPr>
      </p:pic>
      <p:pic>
        <p:nvPicPr>
          <p:cNvPr id="5" name="Afbeelding 4"/>
          <p:cNvPicPr>
            <a:picLocks noChangeAspect="1"/>
          </p:cNvPicPr>
          <p:nvPr/>
        </p:nvPicPr>
        <p:blipFill rotWithShape="1">
          <a:blip r:embed="rId2"/>
          <a:srcRect b="60632"/>
          <a:stretch/>
        </p:blipFill>
        <p:spPr>
          <a:xfrm>
            <a:off x="0" y="-1"/>
            <a:ext cx="12192000" cy="1660359"/>
          </a:xfrm>
          <a:prstGeom prst="rect">
            <a:avLst/>
          </a:prstGeom>
        </p:spPr>
      </p:pic>
      <p:pic>
        <p:nvPicPr>
          <p:cNvPr id="6" name="Afbeelding 5"/>
          <p:cNvPicPr>
            <a:picLocks noChangeAspect="1"/>
          </p:cNvPicPr>
          <p:nvPr/>
        </p:nvPicPr>
        <p:blipFill rotWithShape="1">
          <a:blip r:embed="rId2"/>
          <a:srcRect b="42374"/>
          <a:stretch/>
        </p:blipFill>
        <p:spPr>
          <a:xfrm>
            <a:off x="0" y="0"/>
            <a:ext cx="12192000" cy="2430380"/>
          </a:xfrm>
          <a:prstGeom prst="rect">
            <a:avLst/>
          </a:prstGeom>
        </p:spPr>
      </p:pic>
      <p:pic>
        <p:nvPicPr>
          <p:cNvPr id="7" name="Afbeelding 6"/>
          <p:cNvPicPr>
            <a:picLocks noChangeAspect="1"/>
          </p:cNvPicPr>
          <p:nvPr/>
        </p:nvPicPr>
        <p:blipFill rotWithShape="1">
          <a:blip r:embed="rId2"/>
          <a:srcRect b="22975"/>
          <a:stretch/>
        </p:blipFill>
        <p:spPr>
          <a:xfrm>
            <a:off x="0" y="-1"/>
            <a:ext cx="12192000" cy="3248527"/>
          </a:xfrm>
          <a:prstGeom prst="rect">
            <a:avLst/>
          </a:prstGeom>
        </p:spPr>
      </p:pic>
      <p:pic>
        <p:nvPicPr>
          <p:cNvPr id="8" name="Afbeelding 7"/>
          <p:cNvPicPr>
            <a:picLocks noChangeAspect="1"/>
          </p:cNvPicPr>
          <p:nvPr/>
        </p:nvPicPr>
        <p:blipFill>
          <a:blip r:embed="rId2"/>
          <a:stretch>
            <a:fillRect/>
          </a:stretch>
        </p:blipFill>
        <p:spPr>
          <a:xfrm>
            <a:off x="0" y="-1"/>
            <a:ext cx="12192000" cy="4217511"/>
          </a:xfrm>
          <a:prstGeom prst="rect">
            <a:avLst/>
          </a:prstGeom>
        </p:spPr>
      </p:pic>
      <p:pic>
        <p:nvPicPr>
          <p:cNvPr id="9" name="Afbeelding 8"/>
          <p:cNvPicPr>
            <a:picLocks noChangeAspect="1"/>
          </p:cNvPicPr>
          <p:nvPr/>
        </p:nvPicPr>
        <p:blipFill rotWithShape="1">
          <a:blip r:embed="rId3"/>
          <a:srcRect b="53531"/>
          <a:stretch/>
        </p:blipFill>
        <p:spPr>
          <a:xfrm>
            <a:off x="0" y="3149500"/>
            <a:ext cx="12192000" cy="1723290"/>
          </a:xfrm>
          <a:prstGeom prst="rect">
            <a:avLst/>
          </a:prstGeom>
        </p:spPr>
      </p:pic>
      <p:pic>
        <p:nvPicPr>
          <p:cNvPr id="10" name="Afbeelding 9"/>
          <p:cNvPicPr>
            <a:picLocks noChangeAspect="1"/>
          </p:cNvPicPr>
          <p:nvPr/>
        </p:nvPicPr>
        <p:blipFill>
          <a:blip r:embed="rId3"/>
          <a:stretch>
            <a:fillRect/>
          </a:stretch>
        </p:blipFill>
        <p:spPr>
          <a:xfrm>
            <a:off x="0" y="3149499"/>
            <a:ext cx="12192000" cy="3708501"/>
          </a:xfrm>
          <a:prstGeom prst="rect">
            <a:avLst/>
          </a:prstGeom>
        </p:spPr>
      </p:pic>
    </p:spTree>
    <p:extLst>
      <p:ext uri="{BB962C8B-B14F-4D97-AF65-F5344CB8AC3E}">
        <p14:creationId xmlns:p14="http://schemas.microsoft.com/office/powerpoint/2010/main" val="384370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10058400" cy="6866792"/>
          </a:xfrm>
          <a:prstGeom prst="rect">
            <a:avLst/>
          </a:prstGeom>
        </p:spPr>
      </p:pic>
    </p:spTree>
    <p:extLst>
      <p:ext uri="{BB962C8B-B14F-4D97-AF65-F5344CB8AC3E}">
        <p14:creationId xmlns:p14="http://schemas.microsoft.com/office/powerpoint/2010/main" val="3206999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a:t>
            </a:r>
            <a:r>
              <a:rPr lang="nl-NL" sz="2500" dirty="0" smtClean="0"/>
              <a:t>1.12 t/m 1.14 en 1.21 en 1.22 (protectionisme)</a:t>
            </a:r>
          </a:p>
          <a:p>
            <a:r>
              <a:rPr lang="nl-NL" sz="2500" dirty="0" smtClean="0"/>
              <a:t>Les </a:t>
            </a:r>
            <a:r>
              <a:rPr lang="nl-NL" sz="2500" dirty="0" smtClean="0"/>
              <a:t>2: </a:t>
            </a:r>
            <a:r>
              <a:rPr lang="nl-NL" sz="2500" dirty="0" smtClean="0"/>
              <a:t>2.1 t/m 2.9 (gevangen-dilemma bij samenwerking)</a:t>
            </a:r>
            <a:endParaRPr lang="nl-NL" sz="2500" dirty="0"/>
          </a:p>
          <a:p>
            <a:r>
              <a:rPr lang="nl-NL" sz="2500" dirty="0" smtClean="0"/>
              <a:t>Les </a:t>
            </a:r>
            <a:r>
              <a:rPr lang="nl-NL" sz="2500" dirty="0" smtClean="0"/>
              <a:t>3: </a:t>
            </a:r>
            <a:r>
              <a:rPr lang="nl-NL" sz="2500" dirty="0" smtClean="0"/>
              <a:t>oefenopgaves verdienen en uitgeven.</a:t>
            </a:r>
            <a:endParaRPr lang="nl-NL" sz="2500" dirty="0" smtClean="0"/>
          </a:p>
          <a:p>
            <a:endParaRPr lang="nl-NL" sz="2500" dirty="0" smtClean="0"/>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10287000" cy="6858000"/>
          </a:xfrm>
          <a:prstGeom prst="rect">
            <a:avLst/>
          </a:prstGeom>
        </p:spPr>
      </p:pic>
    </p:spTree>
    <p:extLst>
      <p:ext uri="{BB962C8B-B14F-4D97-AF65-F5344CB8AC3E}">
        <p14:creationId xmlns:p14="http://schemas.microsoft.com/office/powerpoint/2010/main" val="2816592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a:t>
            </a:r>
            <a:r>
              <a:rPr lang="nl-NL" dirty="0" smtClean="0"/>
              <a:t>1.21 en 1.22</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13 minuten de tijd</a:t>
            </a:r>
          </a:p>
          <a:p>
            <a:r>
              <a:rPr lang="nl-NL" sz="2500" dirty="0" smtClean="0"/>
              <a:t>Eerder klaar? </a:t>
            </a:r>
            <a:r>
              <a:rPr lang="nl-NL" sz="2500" dirty="0" smtClean="0"/>
              <a:t>Starte</a:t>
            </a:r>
            <a:r>
              <a:rPr lang="nl-NL" sz="2500" dirty="0" smtClean="0"/>
              <a:t>n H2</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0" y="19760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5674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90399"/>
          <a:stretch/>
        </p:blipFill>
        <p:spPr>
          <a:xfrm>
            <a:off x="0" y="0"/>
            <a:ext cx="12192000" cy="481264"/>
          </a:xfrm>
          <a:prstGeom prst="rect">
            <a:avLst/>
          </a:prstGeom>
        </p:spPr>
      </p:pic>
      <p:pic>
        <p:nvPicPr>
          <p:cNvPr id="5" name="Afbeelding 4"/>
          <p:cNvPicPr>
            <a:picLocks noChangeAspect="1"/>
          </p:cNvPicPr>
          <p:nvPr/>
        </p:nvPicPr>
        <p:blipFill rotWithShape="1">
          <a:blip r:embed="rId2"/>
          <a:srcRect b="61117"/>
          <a:stretch/>
        </p:blipFill>
        <p:spPr>
          <a:xfrm>
            <a:off x="0" y="-1"/>
            <a:ext cx="12192000" cy="1949117"/>
          </a:xfrm>
          <a:prstGeom prst="rect">
            <a:avLst/>
          </a:prstGeom>
        </p:spPr>
      </p:pic>
      <p:pic>
        <p:nvPicPr>
          <p:cNvPr id="6" name="Afbeelding 5"/>
          <p:cNvPicPr>
            <a:picLocks noChangeAspect="1"/>
          </p:cNvPicPr>
          <p:nvPr/>
        </p:nvPicPr>
        <p:blipFill rotWithShape="1">
          <a:blip r:embed="rId2"/>
          <a:srcRect b="41675"/>
          <a:stretch/>
        </p:blipFill>
        <p:spPr>
          <a:xfrm>
            <a:off x="0" y="-1"/>
            <a:ext cx="12192000" cy="2923675"/>
          </a:xfrm>
          <a:prstGeom prst="rect">
            <a:avLst/>
          </a:prstGeom>
        </p:spPr>
      </p:pic>
      <p:pic>
        <p:nvPicPr>
          <p:cNvPr id="7" name="Afbeelding 6"/>
          <p:cNvPicPr>
            <a:picLocks noChangeAspect="1"/>
          </p:cNvPicPr>
          <p:nvPr/>
        </p:nvPicPr>
        <p:blipFill rotWithShape="1">
          <a:blip r:embed="rId2"/>
          <a:srcRect b="34715"/>
          <a:stretch/>
        </p:blipFill>
        <p:spPr>
          <a:xfrm>
            <a:off x="0" y="0"/>
            <a:ext cx="12192000" cy="3272590"/>
          </a:xfrm>
          <a:prstGeom prst="rect">
            <a:avLst/>
          </a:prstGeom>
        </p:spPr>
      </p:pic>
      <p:pic>
        <p:nvPicPr>
          <p:cNvPr id="8" name="Afbeelding 7"/>
          <p:cNvPicPr>
            <a:picLocks noChangeAspect="1"/>
          </p:cNvPicPr>
          <p:nvPr/>
        </p:nvPicPr>
        <p:blipFill rotWithShape="1">
          <a:blip r:embed="rId2"/>
          <a:srcRect b="15753"/>
          <a:stretch/>
        </p:blipFill>
        <p:spPr>
          <a:xfrm>
            <a:off x="0" y="-1"/>
            <a:ext cx="12192000" cy="4223085"/>
          </a:xfrm>
          <a:prstGeom prst="rect">
            <a:avLst/>
          </a:prstGeom>
        </p:spPr>
      </p:pic>
      <p:pic>
        <p:nvPicPr>
          <p:cNvPr id="9" name="Afbeelding 8"/>
          <p:cNvPicPr>
            <a:picLocks noChangeAspect="1"/>
          </p:cNvPicPr>
          <p:nvPr/>
        </p:nvPicPr>
        <p:blipFill rotWithShape="1">
          <a:blip r:embed="rId2"/>
          <a:srcRect b="7112"/>
          <a:stretch/>
        </p:blipFill>
        <p:spPr>
          <a:xfrm>
            <a:off x="0" y="0"/>
            <a:ext cx="12192000" cy="4656222"/>
          </a:xfrm>
          <a:prstGeom prst="rect">
            <a:avLst/>
          </a:prstGeom>
        </p:spPr>
      </p:pic>
      <p:pic>
        <p:nvPicPr>
          <p:cNvPr id="10" name="Afbeelding 9"/>
          <p:cNvPicPr>
            <a:picLocks noChangeAspect="1"/>
          </p:cNvPicPr>
          <p:nvPr/>
        </p:nvPicPr>
        <p:blipFill>
          <a:blip r:embed="rId2"/>
          <a:stretch>
            <a:fillRect/>
          </a:stretch>
        </p:blipFill>
        <p:spPr>
          <a:xfrm>
            <a:off x="0" y="-1"/>
            <a:ext cx="12192000" cy="5012739"/>
          </a:xfrm>
          <a:prstGeom prst="rect">
            <a:avLst/>
          </a:prstGeom>
        </p:spPr>
      </p:pic>
    </p:spTree>
    <p:extLst>
      <p:ext uri="{BB962C8B-B14F-4D97-AF65-F5344CB8AC3E}">
        <p14:creationId xmlns:p14="http://schemas.microsoft.com/office/powerpoint/2010/main" val="82874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8982"/>
          <a:stretch/>
        </p:blipFill>
        <p:spPr>
          <a:xfrm>
            <a:off x="0" y="1"/>
            <a:ext cx="12192000" cy="806116"/>
          </a:xfrm>
          <a:prstGeom prst="rect">
            <a:avLst/>
          </a:prstGeom>
        </p:spPr>
      </p:pic>
      <p:pic>
        <p:nvPicPr>
          <p:cNvPr id="5" name="Afbeelding 4"/>
          <p:cNvPicPr>
            <a:picLocks noChangeAspect="1"/>
          </p:cNvPicPr>
          <p:nvPr/>
        </p:nvPicPr>
        <p:blipFill rotWithShape="1">
          <a:blip r:embed="rId2"/>
          <a:srcRect b="70513"/>
          <a:stretch/>
        </p:blipFill>
        <p:spPr>
          <a:xfrm>
            <a:off x="0" y="1"/>
            <a:ext cx="12192000" cy="1130968"/>
          </a:xfrm>
          <a:prstGeom prst="rect">
            <a:avLst/>
          </a:prstGeom>
        </p:spPr>
      </p:pic>
      <p:pic>
        <p:nvPicPr>
          <p:cNvPr id="6" name="Afbeelding 5"/>
          <p:cNvPicPr>
            <a:picLocks noChangeAspect="1"/>
          </p:cNvPicPr>
          <p:nvPr/>
        </p:nvPicPr>
        <p:blipFill rotWithShape="1">
          <a:blip r:embed="rId2"/>
          <a:srcRect b="26596"/>
          <a:stretch/>
        </p:blipFill>
        <p:spPr>
          <a:xfrm>
            <a:off x="0" y="0"/>
            <a:ext cx="12192000" cy="2815389"/>
          </a:xfrm>
          <a:prstGeom prst="rect">
            <a:avLst/>
          </a:prstGeom>
        </p:spPr>
      </p:pic>
      <p:pic>
        <p:nvPicPr>
          <p:cNvPr id="7" name="Afbeelding 6"/>
          <p:cNvPicPr>
            <a:picLocks noChangeAspect="1"/>
          </p:cNvPicPr>
          <p:nvPr/>
        </p:nvPicPr>
        <p:blipFill>
          <a:blip r:embed="rId2"/>
          <a:stretch>
            <a:fillRect/>
          </a:stretch>
        </p:blipFill>
        <p:spPr>
          <a:xfrm>
            <a:off x="0" y="0"/>
            <a:ext cx="12192000" cy="3835445"/>
          </a:xfrm>
          <a:prstGeom prst="rect">
            <a:avLst/>
          </a:prstGeom>
        </p:spPr>
      </p:pic>
    </p:spTree>
    <p:extLst>
      <p:ext uri="{BB962C8B-B14F-4D97-AF65-F5344CB8AC3E}">
        <p14:creationId xmlns:p14="http://schemas.microsoft.com/office/powerpoint/2010/main" val="333794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Stof vorige les: vrijhandel en protectionisme.</a:t>
            </a:r>
            <a:endParaRPr lang="nl-NL" dirty="0"/>
          </a:p>
        </p:txBody>
      </p:sp>
      <p:sp>
        <p:nvSpPr>
          <p:cNvPr id="3" name="Tijdelijke aanduiding voor inhoud 2"/>
          <p:cNvSpPr>
            <a:spLocks noGrp="1"/>
          </p:cNvSpPr>
          <p:nvPr>
            <p:ph idx="1"/>
          </p:nvPr>
        </p:nvSpPr>
        <p:spPr/>
        <p:txBody>
          <a:bodyPr>
            <a:noAutofit/>
          </a:bodyPr>
          <a:lstStyle/>
          <a:p>
            <a:r>
              <a:rPr lang="nl-NL" sz="2500" dirty="0" smtClean="0"/>
              <a:t>Wanneer je door bepaalde regels probeert je binnenlandse productie te beschermen van het buitenland spreken we van </a:t>
            </a:r>
            <a:r>
              <a:rPr lang="nl-NL" sz="2500" b="1" dirty="0" smtClean="0"/>
              <a:t>protectionisme.</a:t>
            </a:r>
          </a:p>
          <a:p>
            <a:r>
              <a:rPr lang="nl-NL" sz="2500" dirty="0" smtClean="0"/>
              <a:t>Redenen:</a:t>
            </a:r>
            <a:endParaRPr lang="nl-NL" sz="2500" dirty="0"/>
          </a:p>
          <a:p>
            <a:r>
              <a:rPr lang="nl-NL" sz="2500" dirty="0" smtClean="0"/>
              <a:t>Infant </a:t>
            </a:r>
            <a:r>
              <a:rPr lang="nl-NL" sz="2500" dirty="0" err="1" smtClean="0"/>
              <a:t>industry</a:t>
            </a:r>
            <a:r>
              <a:rPr lang="nl-NL" sz="2500" dirty="0" smtClean="0"/>
              <a:t>-argument : beschermen van jonge binnenlandse industrie</a:t>
            </a:r>
          </a:p>
          <a:p>
            <a:r>
              <a:rPr lang="nl-NL" sz="2500" dirty="0" smtClean="0"/>
              <a:t>Bescherming van de eigen werkgelegenheid.</a:t>
            </a:r>
          </a:p>
          <a:p>
            <a:r>
              <a:rPr lang="nl-NL" sz="2500" dirty="0" smtClean="0"/>
              <a:t>Anti dumping: om te voorkomen dat het buitenland voor een lagere prijs producten hier dumpt.</a:t>
            </a:r>
            <a:endParaRPr lang="nl-NL" sz="2500" dirty="0"/>
          </a:p>
        </p:txBody>
      </p:sp>
    </p:spTree>
    <p:extLst>
      <p:ext uri="{BB962C8B-B14F-4D97-AF65-F5344CB8AC3E}">
        <p14:creationId xmlns:p14="http://schemas.microsoft.com/office/powerpoint/2010/main" val="50876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beschermen we de binnenlandse productie</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2 mogelijkheden:</a:t>
            </a:r>
          </a:p>
          <a:p>
            <a:r>
              <a:rPr lang="nl-NL" sz="2500" dirty="0" smtClean="0"/>
              <a:t>Optie 1: tarifaire maatregelen</a:t>
            </a:r>
          </a:p>
          <a:p>
            <a:r>
              <a:rPr lang="nl-NL" sz="2500" dirty="0" smtClean="0"/>
              <a:t>Invoerrechten/importheffingen</a:t>
            </a:r>
          </a:p>
          <a:p>
            <a:r>
              <a:rPr lang="nl-NL" sz="2500" dirty="0" smtClean="0"/>
              <a:t>Exportsubsidie.</a:t>
            </a:r>
          </a:p>
          <a:p>
            <a:r>
              <a:rPr lang="nl-NL" sz="2500" dirty="0" smtClean="0"/>
              <a:t>Subsidie binnenlandse productie.</a:t>
            </a:r>
          </a:p>
          <a:p>
            <a:r>
              <a:rPr lang="nl-NL" sz="2500" dirty="0" smtClean="0"/>
              <a:t>Optie 2: non-tarifaire maatregelen</a:t>
            </a:r>
          </a:p>
          <a:p>
            <a:r>
              <a:rPr lang="nl-NL" sz="2500" dirty="0" smtClean="0"/>
              <a:t>Invoerquota</a:t>
            </a:r>
          </a:p>
          <a:p>
            <a:r>
              <a:rPr lang="nl-NL" sz="2500" dirty="0" smtClean="0"/>
              <a:t>Zware kwaliteitseisen.</a:t>
            </a:r>
            <a:endParaRPr lang="nl-NL" sz="2500" dirty="0"/>
          </a:p>
        </p:txBody>
      </p:sp>
    </p:spTree>
    <p:extLst>
      <p:ext uri="{BB962C8B-B14F-4D97-AF65-F5344CB8AC3E}">
        <p14:creationId xmlns:p14="http://schemas.microsoft.com/office/powerpoint/2010/main" val="3925651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hoofdstuk 2 </a:t>
            </a:r>
            <a:r>
              <a:rPr lang="nl-NL" dirty="0"/>
              <a:t>E</a:t>
            </a:r>
            <a:r>
              <a:rPr lang="nl-NL" dirty="0" smtClean="0"/>
              <a:t>uropa, wel of niet samenwerken.</a:t>
            </a:r>
            <a:endParaRPr lang="nl-NL" dirty="0"/>
          </a:p>
        </p:txBody>
      </p:sp>
      <p:sp>
        <p:nvSpPr>
          <p:cNvPr id="3" name="Tijdelijke aanduiding voor inhoud 2"/>
          <p:cNvSpPr>
            <a:spLocks noGrp="1"/>
          </p:cNvSpPr>
          <p:nvPr>
            <p:ph idx="1"/>
          </p:nvPr>
        </p:nvSpPr>
        <p:spPr/>
        <p:txBody>
          <a:bodyPr>
            <a:normAutofit/>
          </a:bodyPr>
          <a:lstStyle/>
          <a:p>
            <a:r>
              <a:rPr lang="nl-NL" sz="2500" dirty="0" smtClean="0"/>
              <a:t>Binnen </a:t>
            </a:r>
            <a:r>
              <a:rPr lang="nl-NL" sz="2500" dirty="0" err="1" smtClean="0"/>
              <a:t>europa</a:t>
            </a:r>
            <a:r>
              <a:rPr lang="nl-NL" sz="2500" dirty="0" smtClean="0"/>
              <a:t> wordt er op verschillende vlakken samengewerkt.</a:t>
            </a:r>
          </a:p>
          <a:p>
            <a:r>
              <a:rPr lang="nl-NL" sz="2500" dirty="0" smtClean="0"/>
              <a:t>2 redenen:</a:t>
            </a:r>
          </a:p>
          <a:p>
            <a:r>
              <a:rPr lang="nl-NL" sz="2500" dirty="0" smtClean="0"/>
              <a:t>Samen staan we sterker, 1 Europese munt, 1 Europees beleid.</a:t>
            </a:r>
          </a:p>
          <a:p>
            <a:r>
              <a:rPr lang="nl-NL" sz="2500" dirty="0" smtClean="0"/>
              <a:t>We kunnen alleen samen het probleem oplossen. Milieubeleid.</a:t>
            </a:r>
          </a:p>
          <a:p>
            <a:endParaRPr lang="nl-NL" sz="2500" dirty="0"/>
          </a:p>
        </p:txBody>
      </p:sp>
    </p:spTree>
    <p:extLst>
      <p:ext uri="{BB962C8B-B14F-4D97-AF65-F5344CB8AC3E}">
        <p14:creationId xmlns:p14="http://schemas.microsoft.com/office/powerpoint/2010/main" val="272935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a:t>
            </a:r>
            <a:r>
              <a:rPr lang="nl-NL" dirty="0" smtClean="0"/>
              <a:t>2.1 t/m 2.5</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a:t>
            </a:r>
            <a:r>
              <a:rPr lang="nl-NL" sz="2500" dirty="0" smtClean="0"/>
              <a:t>minuten de </a:t>
            </a:r>
            <a:r>
              <a:rPr lang="nl-NL" sz="2500" dirty="0" smtClean="0"/>
              <a:t>tijd</a:t>
            </a:r>
          </a:p>
          <a:p>
            <a:r>
              <a:rPr lang="nl-NL" sz="2500" dirty="0" smtClean="0"/>
              <a:t>Lees bijbehorende theorie.</a:t>
            </a:r>
            <a:endParaRPr lang="nl-NL" sz="2500" dirty="0" smtClean="0"/>
          </a:p>
          <a:p>
            <a:r>
              <a:rPr lang="nl-NL" sz="2500" dirty="0" smtClean="0"/>
              <a:t>Eerder klaar? </a:t>
            </a:r>
            <a:r>
              <a:rPr lang="nl-NL" sz="2500" dirty="0" smtClean="0"/>
              <a:t>Opgave 2.6 </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0" y="19760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6"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6" y="19424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95357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7341"/>
          <a:stretch/>
        </p:blipFill>
        <p:spPr>
          <a:xfrm>
            <a:off x="0" y="63499"/>
            <a:ext cx="8788400" cy="863601"/>
          </a:xfrm>
          <a:prstGeom prst="rect">
            <a:avLst/>
          </a:prstGeom>
        </p:spPr>
      </p:pic>
      <p:pic>
        <p:nvPicPr>
          <p:cNvPr id="5" name="Afbeelding 4"/>
          <p:cNvPicPr>
            <a:picLocks noChangeAspect="1"/>
          </p:cNvPicPr>
          <p:nvPr/>
        </p:nvPicPr>
        <p:blipFill rotWithShape="1">
          <a:blip r:embed="rId2"/>
          <a:srcRect b="72820"/>
          <a:stretch/>
        </p:blipFill>
        <p:spPr>
          <a:xfrm>
            <a:off x="0" y="63499"/>
            <a:ext cx="8788400" cy="1854201"/>
          </a:xfrm>
          <a:prstGeom prst="rect">
            <a:avLst/>
          </a:prstGeom>
        </p:spPr>
      </p:pic>
      <p:pic>
        <p:nvPicPr>
          <p:cNvPr id="6" name="Afbeelding 5"/>
          <p:cNvPicPr>
            <a:picLocks noChangeAspect="1"/>
          </p:cNvPicPr>
          <p:nvPr/>
        </p:nvPicPr>
        <p:blipFill rotWithShape="1">
          <a:blip r:embed="rId2"/>
          <a:srcRect b="62581"/>
          <a:stretch/>
        </p:blipFill>
        <p:spPr>
          <a:xfrm>
            <a:off x="0" y="63499"/>
            <a:ext cx="8788400" cy="2552701"/>
          </a:xfrm>
          <a:prstGeom prst="rect">
            <a:avLst/>
          </a:prstGeom>
        </p:spPr>
      </p:pic>
      <p:pic>
        <p:nvPicPr>
          <p:cNvPr id="7" name="Afbeelding 6"/>
          <p:cNvPicPr>
            <a:picLocks noChangeAspect="1"/>
          </p:cNvPicPr>
          <p:nvPr/>
        </p:nvPicPr>
        <p:blipFill rotWithShape="1">
          <a:blip r:embed="rId2"/>
          <a:srcRect b="54017"/>
          <a:stretch/>
        </p:blipFill>
        <p:spPr>
          <a:xfrm>
            <a:off x="0" y="63499"/>
            <a:ext cx="8788400" cy="3136901"/>
          </a:xfrm>
          <a:prstGeom prst="rect">
            <a:avLst/>
          </a:prstGeom>
        </p:spPr>
      </p:pic>
      <p:pic>
        <p:nvPicPr>
          <p:cNvPr id="8" name="Afbeelding 7"/>
          <p:cNvPicPr>
            <a:picLocks noChangeAspect="1"/>
          </p:cNvPicPr>
          <p:nvPr/>
        </p:nvPicPr>
        <p:blipFill rotWithShape="1">
          <a:blip r:embed="rId2"/>
          <a:srcRect b="45081"/>
          <a:stretch/>
        </p:blipFill>
        <p:spPr>
          <a:xfrm>
            <a:off x="0" y="63499"/>
            <a:ext cx="8788400" cy="3746501"/>
          </a:xfrm>
          <a:prstGeom prst="rect">
            <a:avLst/>
          </a:prstGeom>
        </p:spPr>
      </p:pic>
      <p:pic>
        <p:nvPicPr>
          <p:cNvPr id="9" name="Afbeelding 8"/>
          <p:cNvPicPr>
            <a:picLocks noChangeAspect="1"/>
          </p:cNvPicPr>
          <p:nvPr/>
        </p:nvPicPr>
        <p:blipFill rotWithShape="1">
          <a:blip r:embed="rId2"/>
          <a:srcRect b="34470"/>
          <a:stretch/>
        </p:blipFill>
        <p:spPr>
          <a:xfrm>
            <a:off x="0" y="63499"/>
            <a:ext cx="8788400" cy="4470401"/>
          </a:xfrm>
          <a:prstGeom prst="rect">
            <a:avLst/>
          </a:prstGeom>
        </p:spPr>
      </p:pic>
      <p:pic>
        <p:nvPicPr>
          <p:cNvPr id="10" name="Afbeelding 9"/>
          <p:cNvPicPr>
            <a:picLocks noChangeAspect="1"/>
          </p:cNvPicPr>
          <p:nvPr/>
        </p:nvPicPr>
        <p:blipFill rotWithShape="1">
          <a:blip r:embed="rId2"/>
          <a:srcRect b="20507"/>
          <a:stretch/>
        </p:blipFill>
        <p:spPr>
          <a:xfrm>
            <a:off x="0" y="63499"/>
            <a:ext cx="8788400" cy="5422901"/>
          </a:xfrm>
          <a:prstGeom prst="rect">
            <a:avLst/>
          </a:prstGeom>
        </p:spPr>
      </p:pic>
      <p:pic>
        <p:nvPicPr>
          <p:cNvPr id="11" name="Afbeelding 10"/>
          <p:cNvPicPr>
            <a:picLocks noChangeAspect="1"/>
          </p:cNvPicPr>
          <p:nvPr/>
        </p:nvPicPr>
        <p:blipFill>
          <a:blip r:embed="rId2"/>
          <a:stretch>
            <a:fillRect/>
          </a:stretch>
        </p:blipFill>
        <p:spPr>
          <a:xfrm>
            <a:off x="0" y="63499"/>
            <a:ext cx="8788400" cy="6821887"/>
          </a:xfrm>
          <a:prstGeom prst="rect">
            <a:avLst/>
          </a:prstGeom>
        </p:spPr>
      </p:pic>
    </p:spTree>
    <p:extLst>
      <p:ext uri="{BB962C8B-B14F-4D97-AF65-F5344CB8AC3E}">
        <p14:creationId xmlns:p14="http://schemas.microsoft.com/office/powerpoint/2010/main" val="87436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Milieuprobleem en milieubeleid:</a:t>
            </a:r>
            <a:endParaRPr lang="nl-NL" dirty="0"/>
          </a:p>
        </p:txBody>
      </p:sp>
      <p:sp>
        <p:nvSpPr>
          <p:cNvPr id="3" name="Tijdelijke aanduiding voor inhoud 2"/>
          <p:cNvSpPr>
            <a:spLocks noGrp="1"/>
          </p:cNvSpPr>
          <p:nvPr>
            <p:ph idx="1"/>
          </p:nvPr>
        </p:nvSpPr>
        <p:spPr/>
        <p:txBody>
          <a:bodyPr>
            <a:normAutofit/>
          </a:bodyPr>
          <a:lstStyle/>
          <a:p>
            <a:r>
              <a:rPr lang="nl-NL" sz="2500" dirty="0" smtClean="0"/>
              <a:t>Het milieuprobleem kent geen grenzen: vervuiling stopt niet bij een landsgrens.</a:t>
            </a:r>
          </a:p>
          <a:p>
            <a:r>
              <a:rPr lang="nl-NL" sz="2500" dirty="0" smtClean="0"/>
              <a:t>Toch zou je kunnen zeggen dat als elk land gewoon milieuvriendelijke produceert, het probleem wordt opgelost.</a:t>
            </a:r>
          </a:p>
          <a:p>
            <a:r>
              <a:rPr lang="nl-NL" sz="2500" dirty="0" smtClean="0"/>
              <a:t>Waarom lukt dit niet?</a:t>
            </a:r>
            <a:endParaRPr lang="nl-NL" sz="2500" dirty="0"/>
          </a:p>
        </p:txBody>
      </p:sp>
    </p:spTree>
    <p:extLst>
      <p:ext uri="{BB962C8B-B14F-4D97-AF65-F5344CB8AC3E}">
        <p14:creationId xmlns:p14="http://schemas.microsoft.com/office/powerpoint/2010/main" val="221500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Overheid grijpt in.</a:t>
            </a:r>
            <a:endParaRPr lang="nl-NL" dirty="0"/>
          </a:p>
        </p:txBody>
      </p:sp>
      <p:sp>
        <p:nvSpPr>
          <p:cNvPr id="3" name="Tijdelijke aanduiding voor inhoud 2"/>
          <p:cNvSpPr>
            <a:spLocks noGrp="1"/>
          </p:cNvSpPr>
          <p:nvPr>
            <p:ph idx="1"/>
          </p:nvPr>
        </p:nvSpPr>
        <p:spPr/>
        <p:txBody>
          <a:bodyPr>
            <a:normAutofit/>
          </a:bodyPr>
          <a:lstStyle/>
          <a:p>
            <a:r>
              <a:rPr lang="nl-NL" sz="2500" dirty="0" smtClean="0"/>
              <a:t>Zowel hoog als laagconjunctuur is niet optimaal.</a:t>
            </a:r>
          </a:p>
          <a:p>
            <a:r>
              <a:rPr lang="nl-NL" sz="2500" dirty="0" smtClean="0"/>
              <a:t>De overheid grijpt in door bij laag conjunctuur de conjunctuur te verbeteren.</a:t>
            </a:r>
          </a:p>
          <a:p>
            <a:r>
              <a:rPr lang="nl-NL" sz="2500" dirty="0" smtClean="0"/>
              <a:t>De overheid grijpt in door bij hoog conjunctuur de economie af te remmen. </a:t>
            </a:r>
          </a:p>
          <a:p>
            <a:r>
              <a:rPr lang="nl-NL" sz="2500" dirty="0" smtClean="0"/>
              <a:t>Een beleid voeren wat tegen de conjunctuur ingaat noemen we een </a:t>
            </a:r>
            <a:r>
              <a:rPr lang="nl-NL" sz="2500" b="1" dirty="0" err="1" smtClean="0"/>
              <a:t>anti-cyclische</a:t>
            </a:r>
            <a:r>
              <a:rPr lang="nl-NL" sz="2500" b="1" dirty="0" smtClean="0"/>
              <a:t> conjunctuurbeleid.</a:t>
            </a:r>
            <a:endParaRPr lang="nl-NL" sz="2500" b="1" dirty="0"/>
          </a:p>
        </p:txBody>
      </p:sp>
    </p:spTree>
    <p:extLst>
      <p:ext uri="{BB962C8B-B14F-4D97-AF65-F5344CB8AC3E}">
        <p14:creationId xmlns:p14="http://schemas.microsoft.com/office/powerpoint/2010/main" val="206637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8596668" cy="1320800"/>
          </a:xfrm>
        </p:spPr>
        <p:txBody>
          <a:bodyPr/>
          <a:lstStyle/>
          <a:p>
            <a:r>
              <a:rPr lang="nl-NL" dirty="0" smtClean="0"/>
              <a:t>Het gevangen-dilemma</a:t>
            </a:r>
            <a:endParaRPr lang="nl-NL" dirty="0"/>
          </a:p>
        </p:txBody>
      </p:sp>
      <p:sp>
        <p:nvSpPr>
          <p:cNvPr id="3" name="Tijdelijke aanduiding voor inhoud 2"/>
          <p:cNvSpPr>
            <a:spLocks noGrp="1"/>
          </p:cNvSpPr>
          <p:nvPr>
            <p:ph idx="1"/>
          </p:nvPr>
        </p:nvSpPr>
        <p:spPr>
          <a:xfrm>
            <a:off x="254000" y="762000"/>
            <a:ext cx="10540999" cy="6095999"/>
          </a:xfrm>
        </p:spPr>
        <p:txBody>
          <a:bodyPr>
            <a:normAutofit fontScale="92500"/>
          </a:bodyPr>
          <a:lstStyle/>
          <a:p>
            <a:r>
              <a:rPr lang="nl-NL" sz="2500" dirty="0" smtClean="0"/>
              <a:t>Stel, een milieubeleid kost 150 miljoen euro</a:t>
            </a:r>
          </a:p>
          <a:p>
            <a:r>
              <a:rPr lang="nl-NL" sz="2500" dirty="0" smtClean="0"/>
              <a:t>Maar als het milieubeleid succesvol is levert het 200 miljoen euro op.</a:t>
            </a:r>
          </a:p>
          <a:p>
            <a:r>
              <a:rPr lang="nl-NL" sz="2500" dirty="0" smtClean="0"/>
              <a:t>Elk land mag </a:t>
            </a:r>
            <a:r>
              <a:rPr lang="nl-NL" sz="2500" dirty="0" err="1" smtClean="0"/>
              <a:t>afzondelijk</a:t>
            </a:r>
            <a:r>
              <a:rPr lang="nl-NL" sz="2500" dirty="0" smtClean="0"/>
              <a:t> bepalen of ze wel of geen beleid voeren.</a:t>
            </a:r>
          </a:p>
          <a:p>
            <a:r>
              <a:rPr lang="nl-NL" sz="2500" dirty="0" smtClean="0"/>
              <a:t>Stel: alle andere landen voeren een milieubeleid wat gaan wij doen?</a:t>
            </a:r>
          </a:p>
          <a:p>
            <a:r>
              <a:rPr lang="nl-NL" sz="2500" dirty="0" smtClean="0"/>
              <a:t>Geen milieubeleid voeren, tenslotte als alle landen milieubeleid voeren wordt dat milieubeleid succesvol. We verdienen door niks te doen 200 euro terwijl als we wel wat doen we (200-150 = 50) verdienen.</a:t>
            </a:r>
          </a:p>
          <a:p>
            <a:r>
              <a:rPr lang="nl-NL" sz="2500" dirty="0" smtClean="0"/>
              <a:t>Stel, alle andere landen voeren geen milieubeleid, wat gaan wij doen?</a:t>
            </a:r>
          </a:p>
          <a:p>
            <a:r>
              <a:rPr lang="nl-NL" sz="2500" dirty="0" smtClean="0"/>
              <a:t>Geen milieubeleid voeren, tenslotte als alle andere landen milieubeleid voeren wordt het milieubeleid niet succesvol. We verdienen door niks te doen niks, maar door wel wat doen we (0 – 150 = -150) verlies zouden maken.</a:t>
            </a:r>
          </a:p>
          <a:p>
            <a:r>
              <a:rPr lang="nl-NL" sz="2500" dirty="0" err="1" smtClean="0"/>
              <a:t>Cq</a:t>
            </a:r>
            <a:r>
              <a:rPr lang="nl-NL" sz="2500" dirty="0" smtClean="0"/>
              <a:t>: als alle landen zo denken gebeurd er niks.</a:t>
            </a:r>
            <a:endParaRPr lang="nl-NL" sz="2500" dirty="0"/>
          </a:p>
        </p:txBody>
      </p:sp>
    </p:spTree>
    <p:extLst>
      <p:ext uri="{BB962C8B-B14F-4D97-AF65-F5344CB8AC3E}">
        <p14:creationId xmlns:p14="http://schemas.microsoft.com/office/powerpoint/2010/main" val="43786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a:t>
            </a:r>
            <a:r>
              <a:rPr lang="nl-NL" dirty="0" smtClean="0"/>
              <a:t>2.6 t/m 2.9</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a:t>
            </a:r>
            <a:r>
              <a:rPr lang="nl-NL" sz="2500" dirty="0" smtClean="0"/>
              <a:t>minuten de </a:t>
            </a:r>
            <a:r>
              <a:rPr lang="nl-NL" sz="2500" dirty="0" smtClean="0"/>
              <a:t>tijd</a:t>
            </a:r>
          </a:p>
          <a:p>
            <a:r>
              <a:rPr lang="nl-NL" sz="2500" dirty="0" smtClean="0"/>
              <a:t>Lees bijbehorende theorie.</a:t>
            </a:r>
            <a:endParaRPr lang="nl-NL" sz="2500" dirty="0" smtClean="0"/>
          </a:p>
          <a:p>
            <a:r>
              <a:rPr lang="nl-NL" sz="2500" dirty="0" smtClean="0"/>
              <a:t>Eerder klaar? </a:t>
            </a:r>
            <a:r>
              <a:rPr lang="nl-NL" sz="2500" dirty="0" smtClean="0"/>
              <a:t>Opgave 2.10</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0" y="19760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6"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6" y="19424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1825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34271" b="64599"/>
          <a:stretch/>
        </p:blipFill>
        <p:spPr>
          <a:xfrm>
            <a:off x="0" y="0"/>
            <a:ext cx="8013700" cy="1765300"/>
          </a:xfrm>
          <a:prstGeom prst="rect">
            <a:avLst/>
          </a:prstGeom>
        </p:spPr>
      </p:pic>
      <p:pic>
        <p:nvPicPr>
          <p:cNvPr id="5" name="Afbeelding 4"/>
          <p:cNvPicPr>
            <a:picLocks noChangeAspect="1"/>
          </p:cNvPicPr>
          <p:nvPr/>
        </p:nvPicPr>
        <p:blipFill rotWithShape="1">
          <a:blip r:embed="rId2"/>
          <a:srcRect r="-104" b="65363"/>
          <a:stretch/>
        </p:blipFill>
        <p:spPr>
          <a:xfrm>
            <a:off x="0" y="0"/>
            <a:ext cx="12204700" cy="1727200"/>
          </a:xfrm>
          <a:prstGeom prst="rect">
            <a:avLst/>
          </a:prstGeom>
        </p:spPr>
      </p:pic>
      <p:pic>
        <p:nvPicPr>
          <p:cNvPr id="6" name="Afbeelding 5"/>
          <p:cNvPicPr>
            <a:picLocks noChangeAspect="1"/>
          </p:cNvPicPr>
          <p:nvPr/>
        </p:nvPicPr>
        <p:blipFill rotWithShape="1">
          <a:blip r:embed="rId2"/>
          <a:srcRect r="34271" b="56704"/>
          <a:stretch/>
        </p:blipFill>
        <p:spPr>
          <a:xfrm>
            <a:off x="0" y="0"/>
            <a:ext cx="8013700" cy="2159000"/>
          </a:xfrm>
          <a:prstGeom prst="rect">
            <a:avLst/>
          </a:prstGeom>
        </p:spPr>
      </p:pic>
      <p:pic>
        <p:nvPicPr>
          <p:cNvPr id="7" name="Afbeelding 6"/>
          <p:cNvPicPr>
            <a:picLocks noChangeAspect="1"/>
          </p:cNvPicPr>
          <p:nvPr/>
        </p:nvPicPr>
        <p:blipFill rotWithShape="1">
          <a:blip r:embed="rId2"/>
          <a:srcRect b="54921"/>
          <a:stretch/>
        </p:blipFill>
        <p:spPr>
          <a:xfrm>
            <a:off x="0" y="0"/>
            <a:ext cx="12192000" cy="2247900"/>
          </a:xfrm>
          <a:prstGeom prst="rect">
            <a:avLst/>
          </a:prstGeom>
        </p:spPr>
      </p:pic>
      <p:pic>
        <p:nvPicPr>
          <p:cNvPr id="8" name="Afbeelding 7"/>
          <p:cNvPicPr>
            <a:picLocks noChangeAspect="1"/>
          </p:cNvPicPr>
          <p:nvPr/>
        </p:nvPicPr>
        <p:blipFill rotWithShape="1">
          <a:blip r:embed="rId2"/>
          <a:srcRect r="-313" b="41677"/>
          <a:stretch/>
        </p:blipFill>
        <p:spPr>
          <a:xfrm>
            <a:off x="0" y="0"/>
            <a:ext cx="12230100" cy="2908300"/>
          </a:xfrm>
          <a:prstGeom prst="rect">
            <a:avLst/>
          </a:prstGeom>
        </p:spPr>
      </p:pic>
      <p:pic>
        <p:nvPicPr>
          <p:cNvPr id="9" name="Afbeelding 8"/>
          <p:cNvPicPr>
            <a:picLocks noChangeAspect="1"/>
          </p:cNvPicPr>
          <p:nvPr/>
        </p:nvPicPr>
        <p:blipFill rotWithShape="1">
          <a:blip r:embed="rId2"/>
          <a:srcRect r="1666" b="33782"/>
          <a:stretch/>
        </p:blipFill>
        <p:spPr>
          <a:xfrm>
            <a:off x="0" y="0"/>
            <a:ext cx="11988800" cy="3302000"/>
          </a:xfrm>
          <a:prstGeom prst="rect">
            <a:avLst/>
          </a:prstGeom>
        </p:spPr>
      </p:pic>
      <p:pic>
        <p:nvPicPr>
          <p:cNvPr id="10" name="Afbeelding 9"/>
          <p:cNvPicPr>
            <a:picLocks noChangeAspect="1"/>
          </p:cNvPicPr>
          <p:nvPr/>
        </p:nvPicPr>
        <p:blipFill>
          <a:blip r:embed="rId2"/>
          <a:stretch>
            <a:fillRect/>
          </a:stretch>
        </p:blipFill>
        <p:spPr>
          <a:xfrm>
            <a:off x="0" y="0"/>
            <a:ext cx="12192000" cy="4986552"/>
          </a:xfrm>
          <a:prstGeom prst="rect">
            <a:avLst/>
          </a:prstGeom>
        </p:spPr>
      </p:pic>
    </p:spTree>
    <p:extLst>
      <p:ext uri="{BB962C8B-B14F-4D97-AF65-F5344CB8AC3E}">
        <p14:creationId xmlns:p14="http://schemas.microsoft.com/office/powerpoint/2010/main" val="283645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5502"/>
          <a:stretch/>
        </p:blipFill>
        <p:spPr>
          <a:xfrm>
            <a:off x="0" y="0"/>
            <a:ext cx="8483600" cy="304800"/>
          </a:xfrm>
          <a:prstGeom prst="rect">
            <a:avLst/>
          </a:prstGeom>
        </p:spPr>
      </p:pic>
      <p:pic>
        <p:nvPicPr>
          <p:cNvPr id="5" name="Afbeelding 4"/>
          <p:cNvPicPr>
            <a:picLocks noChangeAspect="1"/>
          </p:cNvPicPr>
          <p:nvPr/>
        </p:nvPicPr>
        <p:blipFill rotWithShape="1">
          <a:blip r:embed="rId2"/>
          <a:srcRect b="91192"/>
          <a:stretch/>
        </p:blipFill>
        <p:spPr>
          <a:xfrm>
            <a:off x="0" y="0"/>
            <a:ext cx="8483600" cy="596900"/>
          </a:xfrm>
          <a:prstGeom prst="rect">
            <a:avLst/>
          </a:prstGeom>
        </p:spPr>
      </p:pic>
      <p:pic>
        <p:nvPicPr>
          <p:cNvPr id="6" name="Afbeelding 5"/>
          <p:cNvPicPr>
            <a:picLocks noChangeAspect="1"/>
          </p:cNvPicPr>
          <p:nvPr/>
        </p:nvPicPr>
        <p:blipFill rotWithShape="1">
          <a:blip r:embed="rId2"/>
          <a:srcRect b="88006"/>
          <a:stretch/>
        </p:blipFill>
        <p:spPr>
          <a:xfrm>
            <a:off x="0" y="0"/>
            <a:ext cx="8483600" cy="812800"/>
          </a:xfrm>
          <a:prstGeom prst="rect">
            <a:avLst/>
          </a:prstGeom>
        </p:spPr>
      </p:pic>
      <p:pic>
        <p:nvPicPr>
          <p:cNvPr id="7" name="Afbeelding 6"/>
          <p:cNvPicPr>
            <a:picLocks noChangeAspect="1"/>
          </p:cNvPicPr>
          <p:nvPr/>
        </p:nvPicPr>
        <p:blipFill rotWithShape="1">
          <a:blip r:embed="rId2"/>
          <a:srcRect b="83883"/>
          <a:stretch/>
        </p:blipFill>
        <p:spPr>
          <a:xfrm>
            <a:off x="0" y="0"/>
            <a:ext cx="8483600" cy="1092200"/>
          </a:xfrm>
          <a:prstGeom prst="rect">
            <a:avLst/>
          </a:prstGeom>
        </p:spPr>
      </p:pic>
      <p:pic>
        <p:nvPicPr>
          <p:cNvPr id="8" name="Afbeelding 7"/>
          <p:cNvPicPr>
            <a:picLocks noChangeAspect="1"/>
          </p:cNvPicPr>
          <p:nvPr/>
        </p:nvPicPr>
        <p:blipFill rotWithShape="1">
          <a:blip r:embed="rId2"/>
          <a:srcRect b="79385"/>
          <a:stretch/>
        </p:blipFill>
        <p:spPr>
          <a:xfrm>
            <a:off x="0" y="0"/>
            <a:ext cx="8483600" cy="1397000"/>
          </a:xfrm>
          <a:prstGeom prst="rect">
            <a:avLst/>
          </a:prstGeom>
        </p:spPr>
      </p:pic>
      <p:pic>
        <p:nvPicPr>
          <p:cNvPr id="9" name="Afbeelding 8"/>
          <p:cNvPicPr>
            <a:picLocks noChangeAspect="1"/>
          </p:cNvPicPr>
          <p:nvPr/>
        </p:nvPicPr>
        <p:blipFill rotWithShape="1">
          <a:blip r:embed="rId2"/>
          <a:srcRect b="74888"/>
          <a:stretch/>
        </p:blipFill>
        <p:spPr>
          <a:xfrm>
            <a:off x="0" y="0"/>
            <a:ext cx="8483600" cy="1701800"/>
          </a:xfrm>
          <a:prstGeom prst="rect">
            <a:avLst/>
          </a:prstGeom>
        </p:spPr>
      </p:pic>
      <p:pic>
        <p:nvPicPr>
          <p:cNvPr id="10" name="Afbeelding 9"/>
          <p:cNvPicPr>
            <a:picLocks noChangeAspect="1"/>
          </p:cNvPicPr>
          <p:nvPr/>
        </p:nvPicPr>
        <p:blipFill rotWithShape="1">
          <a:blip r:embed="rId2"/>
          <a:srcRect b="71702"/>
          <a:stretch/>
        </p:blipFill>
        <p:spPr>
          <a:xfrm>
            <a:off x="0" y="0"/>
            <a:ext cx="8483600" cy="1917700"/>
          </a:xfrm>
          <a:prstGeom prst="rect">
            <a:avLst/>
          </a:prstGeom>
        </p:spPr>
      </p:pic>
      <p:pic>
        <p:nvPicPr>
          <p:cNvPr id="11" name="Afbeelding 10"/>
          <p:cNvPicPr>
            <a:picLocks noChangeAspect="1"/>
          </p:cNvPicPr>
          <p:nvPr/>
        </p:nvPicPr>
        <p:blipFill rotWithShape="1">
          <a:blip r:embed="rId2"/>
          <a:srcRect b="67391"/>
          <a:stretch/>
        </p:blipFill>
        <p:spPr>
          <a:xfrm>
            <a:off x="0" y="0"/>
            <a:ext cx="8483600" cy="2209800"/>
          </a:xfrm>
          <a:prstGeom prst="rect">
            <a:avLst/>
          </a:prstGeom>
        </p:spPr>
      </p:pic>
      <p:pic>
        <p:nvPicPr>
          <p:cNvPr id="12" name="Afbeelding 11"/>
          <p:cNvPicPr>
            <a:picLocks noChangeAspect="1"/>
          </p:cNvPicPr>
          <p:nvPr/>
        </p:nvPicPr>
        <p:blipFill rotWithShape="1">
          <a:blip r:embed="rId2"/>
          <a:srcRect b="55772"/>
          <a:stretch/>
        </p:blipFill>
        <p:spPr>
          <a:xfrm>
            <a:off x="0" y="0"/>
            <a:ext cx="8483600" cy="2997200"/>
          </a:xfrm>
          <a:prstGeom prst="rect">
            <a:avLst/>
          </a:prstGeom>
        </p:spPr>
      </p:pic>
      <p:pic>
        <p:nvPicPr>
          <p:cNvPr id="13" name="Afbeelding 12"/>
          <p:cNvPicPr>
            <a:picLocks noChangeAspect="1"/>
          </p:cNvPicPr>
          <p:nvPr/>
        </p:nvPicPr>
        <p:blipFill rotWithShape="1">
          <a:blip r:embed="rId2"/>
          <a:srcRect b="44153"/>
          <a:stretch/>
        </p:blipFill>
        <p:spPr>
          <a:xfrm>
            <a:off x="0" y="0"/>
            <a:ext cx="8483600" cy="3784600"/>
          </a:xfrm>
          <a:prstGeom prst="rect">
            <a:avLst/>
          </a:prstGeom>
        </p:spPr>
      </p:pic>
      <p:pic>
        <p:nvPicPr>
          <p:cNvPr id="14" name="Afbeelding 13"/>
          <p:cNvPicPr>
            <a:picLocks noChangeAspect="1"/>
          </p:cNvPicPr>
          <p:nvPr/>
        </p:nvPicPr>
        <p:blipFill rotWithShape="1">
          <a:blip r:embed="rId2"/>
          <a:srcRect b="26162"/>
          <a:stretch/>
        </p:blipFill>
        <p:spPr>
          <a:xfrm>
            <a:off x="0" y="0"/>
            <a:ext cx="8483600" cy="5003800"/>
          </a:xfrm>
          <a:prstGeom prst="rect">
            <a:avLst/>
          </a:prstGeom>
        </p:spPr>
      </p:pic>
      <p:pic>
        <p:nvPicPr>
          <p:cNvPr id="15" name="Afbeelding 14"/>
          <p:cNvPicPr>
            <a:picLocks noChangeAspect="1"/>
          </p:cNvPicPr>
          <p:nvPr/>
        </p:nvPicPr>
        <p:blipFill rotWithShape="1">
          <a:blip r:embed="rId2"/>
          <a:srcRect b="16417"/>
          <a:stretch/>
        </p:blipFill>
        <p:spPr>
          <a:xfrm>
            <a:off x="0" y="0"/>
            <a:ext cx="8483600" cy="5664200"/>
          </a:xfrm>
          <a:prstGeom prst="rect">
            <a:avLst/>
          </a:prstGeom>
        </p:spPr>
      </p:pic>
      <p:pic>
        <p:nvPicPr>
          <p:cNvPr id="16" name="Afbeelding 15"/>
          <p:cNvPicPr>
            <a:picLocks noChangeAspect="1"/>
          </p:cNvPicPr>
          <p:nvPr/>
        </p:nvPicPr>
        <p:blipFill rotWithShape="1">
          <a:blip r:embed="rId2"/>
          <a:srcRect b="11170"/>
          <a:stretch/>
        </p:blipFill>
        <p:spPr>
          <a:xfrm>
            <a:off x="0" y="0"/>
            <a:ext cx="8483600" cy="6019800"/>
          </a:xfrm>
          <a:prstGeom prst="rect">
            <a:avLst/>
          </a:prstGeom>
        </p:spPr>
      </p:pic>
      <p:pic>
        <p:nvPicPr>
          <p:cNvPr id="17" name="Afbeelding 16"/>
          <p:cNvPicPr>
            <a:picLocks noChangeAspect="1"/>
          </p:cNvPicPr>
          <p:nvPr/>
        </p:nvPicPr>
        <p:blipFill>
          <a:blip r:embed="rId2"/>
          <a:stretch>
            <a:fillRect/>
          </a:stretch>
        </p:blipFill>
        <p:spPr>
          <a:xfrm>
            <a:off x="0" y="0"/>
            <a:ext cx="8483600" cy="6776740"/>
          </a:xfrm>
          <a:prstGeom prst="rect">
            <a:avLst/>
          </a:prstGeom>
        </p:spPr>
      </p:pic>
    </p:spTree>
    <p:extLst>
      <p:ext uri="{BB962C8B-B14F-4D97-AF65-F5344CB8AC3E}">
        <p14:creationId xmlns:p14="http://schemas.microsoft.com/office/powerpoint/2010/main" val="28065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a:t>
            </a:r>
            <a:r>
              <a:rPr lang="nl-NL" dirty="0" smtClean="0"/>
              <a:t>2.10</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a:t>7</a:t>
            </a:r>
            <a:r>
              <a:rPr lang="nl-NL" sz="2500" dirty="0" smtClean="0"/>
              <a:t> </a:t>
            </a:r>
            <a:r>
              <a:rPr lang="nl-NL" sz="2500" dirty="0" smtClean="0"/>
              <a:t>minuten de </a:t>
            </a:r>
            <a:r>
              <a:rPr lang="nl-NL" sz="2500" dirty="0" smtClean="0"/>
              <a:t>tijd</a:t>
            </a:r>
          </a:p>
          <a:p>
            <a:r>
              <a:rPr lang="nl-NL" sz="2500" dirty="0" smtClean="0"/>
              <a:t>Lees bijbehorende theorie.</a:t>
            </a:r>
            <a:endParaRPr lang="nl-NL" sz="2500" dirty="0" smtClean="0"/>
          </a:p>
          <a:p>
            <a:r>
              <a:rPr lang="nl-NL" sz="2500" dirty="0" smtClean="0"/>
              <a:t>Eerder klaar? </a:t>
            </a:r>
            <a:r>
              <a:rPr lang="nl-NL" sz="2500" dirty="0" smtClean="0"/>
              <a:t>Fransen liedjes bedenken</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70325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2187"/>
          <a:stretch/>
        </p:blipFill>
        <p:spPr>
          <a:xfrm>
            <a:off x="0" y="0"/>
            <a:ext cx="12192000" cy="406400"/>
          </a:xfrm>
          <a:prstGeom prst="rect">
            <a:avLst/>
          </a:prstGeom>
        </p:spPr>
      </p:pic>
      <p:pic>
        <p:nvPicPr>
          <p:cNvPr id="5" name="Afbeelding 4"/>
          <p:cNvPicPr>
            <a:picLocks noChangeAspect="1"/>
          </p:cNvPicPr>
          <p:nvPr/>
        </p:nvPicPr>
        <p:blipFill rotWithShape="1">
          <a:blip r:embed="rId2"/>
          <a:srcRect b="84373"/>
          <a:stretch/>
        </p:blipFill>
        <p:spPr>
          <a:xfrm>
            <a:off x="0" y="0"/>
            <a:ext cx="12192000" cy="812800"/>
          </a:xfrm>
          <a:prstGeom prst="rect">
            <a:avLst/>
          </a:prstGeom>
        </p:spPr>
      </p:pic>
      <p:pic>
        <p:nvPicPr>
          <p:cNvPr id="6" name="Afbeelding 5"/>
          <p:cNvPicPr>
            <a:picLocks noChangeAspect="1"/>
          </p:cNvPicPr>
          <p:nvPr/>
        </p:nvPicPr>
        <p:blipFill rotWithShape="1">
          <a:blip r:embed="rId2"/>
          <a:srcRect b="71188"/>
          <a:stretch/>
        </p:blipFill>
        <p:spPr>
          <a:xfrm>
            <a:off x="0" y="0"/>
            <a:ext cx="12192000" cy="1498600"/>
          </a:xfrm>
          <a:prstGeom prst="rect">
            <a:avLst/>
          </a:prstGeom>
        </p:spPr>
      </p:pic>
      <p:pic>
        <p:nvPicPr>
          <p:cNvPr id="7" name="Afbeelding 6"/>
          <p:cNvPicPr>
            <a:picLocks noChangeAspect="1"/>
          </p:cNvPicPr>
          <p:nvPr/>
        </p:nvPicPr>
        <p:blipFill rotWithShape="1">
          <a:blip r:embed="rId2"/>
          <a:srcRect b="54584"/>
          <a:stretch/>
        </p:blipFill>
        <p:spPr>
          <a:xfrm>
            <a:off x="0" y="0"/>
            <a:ext cx="12192000" cy="2362200"/>
          </a:xfrm>
          <a:prstGeom prst="rect">
            <a:avLst/>
          </a:prstGeom>
        </p:spPr>
      </p:pic>
      <p:pic>
        <p:nvPicPr>
          <p:cNvPr id="8" name="Afbeelding 7"/>
          <p:cNvPicPr>
            <a:picLocks noChangeAspect="1"/>
          </p:cNvPicPr>
          <p:nvPr/>
        </p:nvPicPr>
        <p:blipFill rotWithShape="1">
          <a:blip r:embed="rId2"/>
          <a:srcRect b="40667"/>
          <a:stretch/>
        </p:blipFill>
        <p:spPr>
          <a:xfrm>
            <a:off x="0" y="0"/>
            <a:ext cx="12192000" cy="3086100"/>
          </a:xfrm>
          <a:prstGeom prst="rect">
            <a:avLst/>
          </a:prstGeom>
        </p:spPr>
      </p:pic>
      <p:pic>
        <p:nvPicPr>
          <p:cNvPr id="9" name="Afbeelding 8"/>
          <p:cNvPicPr>
            <a:picLocks noChangeAspect="1"/>
          </p:cNvPicPr>
          <p:nvPr/>
        </p:nvPicPr>
        <p:blipFill>
          <a:blip r:embed="rId2"/>
          <a:stretch>
            <a:fillRect/>
          </a:stretch>
        </p:blipFill>
        <p:spPr>
          <a:xfrm>
            <a:off x="0" y="0"/>
            <a:ext cx="12192000" cy="5201284"/>
          </a:xfrm>
          <a:prstGeom prst="rect">
            <a:avLst/>
          </a:prstGeom>
        </p:spPr>
      </p:pic>
    </p:spTree>
    <p:extLst>
      <p:ext uri="{BB962C8B-B14F-4D97-AF65-F5344CB8AC3E}">
        <p14:creationId xmlns:p14="http://schemas.microsoft.com/office/powerpoint/2010/main" val="186892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a:t>
            </a:r>
            <a:endParaRPr lang="nl-NL" dirty="0"/>
          </a:p>
        </p:txBody>
      </p:sp>
      <p:sp>
        <p:nvSpPr>
          <p:cNvPr id="3" name="Tijdelijke aanduiding voor inhoud 2"/>
          <p:cNvSpPr>
            <a:spLocks noGrp="1"/>
          </p:cNvSpPr>
          <p:nvPr>
            <p:ph idx="1"/>
          </p:nvPr>
        </p:nvSpPr>
        <p:spPr/>
        <p:txBody>
          <a:bodyPr>
            <a:normAutofit/>
          </a:bodyPr>
          <a:lstStyle/>
          <a:p>
            <a:r>
              <a:rPr lang="nl-NL" sz="2500" dirty="0" smtClean="0"/>
              <a:t>Herhalen theorie vorige lessen</a:t>
            </a:r>
          </a:p>
          <a:p>
            <a:r>
              <a:rPr lang="nl-NL" sz="2500" dirty="0" smtClean="0"/>
              <a:t>Aantal oefenopgaves verdienen en uitgeven.</a:t>
            </a:r>
            <a:endParaRPr lang="nl-NL" sz="2500" dirty="0"/>
          </a:p>
        </p:txBody>
      </p:sp>
    </p:spTree>
    <p:extLst>
      <p:ext uri="{BB962C8B-B14F-4D97-AF65-F5344CB8AC3E}">
        <p14:creationId xmlns:p14="http://schemas.microsoft.com/office/powerpoint/2010/main" val="23837456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Stof vorige </a:t>
            </a:r>
            <a:r>
              <a:rPr lang="nl-NL" dirty="0" err="1" smtClean="0"/>
              <a:t>vorige</a:t>
            </a:r>
            <a:r>
              <a:rPr lang="nl-NL" dirty="0" smtClean="0"/>
              <a:t> les: vrijhandel en protectionisme.</a:t>
            </a:r>
            <a:endParaRPr lang="nl-NL" dirty="0"/>
          </a:p>
        </p:txBody>
      </p:sp>
      <p:sp>
        <p:nvSpPr>
          <p:cNvPr id="3" name="Tijdelijke aanduiding voor inhoud 2"/>
          <p:cNvSpPr>
            <a:spLocks noGrp="1"/>
          </p:cNvSpPr>
          <p:nvPr>
            <p:ph idx="1"/>
          </p:nvPr>
        </p:nvSpPr>
        <p:spPr/>
        <p:txBody>
          <a:bodyPr>
            <a:noAutofit/>
          </a:bodyPr>
          <a:lstStyle/>
          <a:p>
            <a:r>
              <a:rPr lang="nl-NL" sz="2500" dirty="0" smtClean="0"/>
              <a:t>Wanneer je door bepaalde regels probeert je binnenlandse productie te beschermen van het buitenland spreken we van </a:t>
            </a:r>
            <a:r>
              <a:rPr lang="nl-NL" sz="2500" b="1" dirty="0" smtClean="0"/>
              <a:t>protectionisme.</a:t>
            </a:r>
          </a:p>
          <a:p>
            <a:r>
              <a:rPr lang="nl-NL" sz="2500" dirty="0" smtClean="0"/>
              <a:t>Redenen:</a:t>
            </a:r>
            <a:endParaRPr lang="nl-NL" sz="2500" dirty="0"/>
          </a:p>
          <a:p>
            <a:r>
              <a:rPr lang="nl-NL" sz="2500" dirty="0" smtClean="0"/>
              <a:t>Infant </a:t>
            </a:r>
            <a:r>
              <a:rPr lang="nl-NL" sz="2500" dirty="0" err="1" smtClean="0"/>
              <a:t>industry</a:t>
            </a:r>
            <a:r>
              <a:rPr lang="nl-NL" sz="2500" dirty="0" smtClean="0"/>
              <a:t>-argument : beschermen van jonge binnenlandse industrie</a:t>
            </a:r>
          </a:p>
          <a:p>
            <a:r>
              <a:rPr lang="nl-NL" sz="2500" dirty="0" smtClean="0"/>
              <a:t>Bescherming van de eigen werkgelegenheid.</a:t>
            </a:r>
          </a:p>
          <a:p>
            <a:r>
              <a:rPr lang="nl-NL" sz="2500" dirty="0" smtClean="0"/>
              <a:t>Anti dumping: om te voorkomen dat het buitenland voor een lagere prijs producten hier dumpt.</a:t>
            </a:r>
            <a:endParaRPr lang="nl-NL" sz="2500" dirty="0"/>
          </a:p>
        </p:txBody>
      </p:sp>
    </p:spTree>
    <p:extLst>
      <p:ext uri="{BB962C8B-B14F-4D97-AF65-F5344CB8AC3E}">
        <p14:creationId xmlns:p14="http://schemas.microsoft.com/office/powerpoint/2010/main" val="393403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beschermen we de binnenlandse productie</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2 mogelijkheden:</a:t>
            </a:r>
          </a:p>
          <a:p>
            <a:r>
              <a:rPr lang="nl-NL" sz="2500" dirty="0" smtClean="0"/>
              <a:t>Optie 1: tarifaire maatregelen</a:t>
            </a:r>
          </a:p>
          <a:p>
            <a:r>
              <a:rPr lang="nl-NL" sz="2500" dirty="0" smtClean="0"/>
              <a:t>Invoerrechten/importheffingen</a:t>
            </a:r>
          </a:p>
          <a:p>
            <a:r>
              <a:rPr lang="nl-NL" sz="2500" dirty="0" smtClean="0"/>
              <a:t>Exportsubsidie.</a:t>
            </a:r>
          </a:p>
          <a:p>
            <a:r>
              <a:rPr lang="nl-NL" sz="2500" dirty="0" smtClean="0"/>
              <a:t>Subsidie binnenlandse productie.</a:t>
            </a:r>
          </a:p>
          <a:p>
            <a:r>
              <a:rPr lang="nl-NL" sz="2500" dirty="0" smtClean="0"/>
              <a:t>Optie 2: non-tarifaire maatregelen</a:t>
            </a:r>
          </a:p>
          <a:p>
            <a:r>
              <a:rPr lang="nl-NL" sz="2500" dirty="0" smtClean="0"/>
              <a:t>Invoerquota</a:t>
            </a:r>
          </a:p>
          <a:p>
            <a:r>
              <a:rPr lang="nl-NL" sz="2500" dirty="0" smtClean="0"/>
              <a:t>Zware kwaliteitseisen.</a:t>
            </a:r>
            <a:endParaRPr lang="nl-NL" sz="2500" dirty="0"/>
          </a:p>
        </p:txBody>
      </p:sp>
    </p:spTree>
    <p:extLst>
      <p:ext uri="{BB962C8B-B14F-4D97-AF65-F5344CB8AC3E}">
        <p14:creationId xmlns:p14="http://schemas.microsoft.com/office/powerpoint/2010/main" val="406731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Stof vorige les: hoofdstuk 2 </a:t>
            </a:r>
            <a:r>
              <a:rPr lang="nl-NL" dirty="0"/>
              <a:t>E</a:t>
            </a:r>
            <a:r>
              <a:rPr lang="nl-NL" dirty="0" smtClean="0"/>
              <a:t>uropa, wel of niet samenwerken.</a:t>
            </a:r>
            <a:endParaRPr lang="nl-NL" dirty="0"/>
          </a:p>
        </p:txBody>
      </p:sp>
      <p:sp>
        <p:nvSpPr>
          <p:cNvPr id="3" name="Tijdelijke aanduiding voor inhoud 2"/>
          <p:cNvSpPr>
            <a:spLocks noGrp="1"/>
          </p:cNvSpPr>
          <p:nvPr>
            <p:ph idx="1"/>
          </p:nvPr>
        </p:nvSpPr>
        <p:spPr/>
        <p:txBody>
          <a:bodyPr>
            <a:normAutofit/>
          </a:bodyPr>
          <a:lstStyle/>
          <a:p>
            <a:r>
              <a:rPr lang="nl-NL" sz="2500" dirty="0" smtClean="0"/>
              <a:t>Binnen Europa wordt er op verschillende vlakken samengewerkt.</a:t>
            </a:r>
          </a:p>
          <a:p>
            <a:r>
              <a:rPr lang="nl-NL" sz="2500" dirty="0" smtClean="0"/>
              <a:t>2 redenen:</a:t>
            </a:r>
          </a:p>
          <a:p>
            <a:r>
              <a:rPr lang="nl-NL" sz="2500" dirty="0" smtClean="0"/>
              <a:t>Samen staan we sterker, 1 Europese munt, 1 Europees beleid.</a:t>
            </a:r>
          </a:p>
          <a:p>
            <a:r>
              <a:rPr lang="nl-NL" sz="2500" dirty="0" smtClean="0"/>
              <a:t>We kunnen alleen samen het probleem oplossen. Milieubeleid.</a:t>
            </a:r>
          </a:p>
          <a:p>
            <a:endParaRPr lang="nl-NL" sz="2500" dirty="0"/>
          </a:p>
        </p:txBody>
      </p:sp>
    </p:spTree>
    <p:extLst>
      <p:ext uri="{BB962C8B-B14F-4D97-AF65-F5344CB8AC3E}">
        <p14:creationId xmlns:p14="http://schemas.microsoft.com/office/powerpoint/2010/main" val="303260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overheid grijpt in.</a:t>
            </a:r>
            <a:endParaRPr lang="nl-NL" dirty="0"/>
          </a:p>
        </p:txBody>
      </p:sp>
      <p:sp>
        <p:nvSpPr>
          <p:cNvPr id="3" name="Tijdelijke aanduiding voor inhoud 2"/>
          <p:cNvSpPr>
            <a:spLocks noGrp="1"/>
          </p:cNvSpPr>
          <p:nvPr>
            <p:ph idx="1"/>
          </p:nvPr>
        </p:nvSpPr>
        <p:spPr>
          <a:xfrm>
            <a:off x="677334" y="1419727"/>
            <a:ext cx="8596668" cy="4621636"/>
          </a:xfrm>
        </p:spPr>
        <p:txBody>
          <a:bodyPr>
            <a:noAutofit/>
          </a:bodyPr>
          <a:lstStyle/>
          <a:p>
            <a:r>
              <a:rPr lang="nl-NL" sz="2500" dirty="0" smtClean="0"/>
              <a:t>De overheid kan op 2 manieren ingrijpen.</a:t>
            </a:r>
          </a:p>
          <a:p>
            <a:r>
              <a:rPr lang="nl-NL" sz="2500" dirty="0" smtClean="0"/>
              <a:t>Of automatische zonder dat ze zelf actief iets moet veranderen.</a:t>
            </a:r>
          </a:p>
          <a:p>
            <a:r>
              <a:rPr lang="nl-NL" sz="2500" dirty="0" smtClean="0"/>
              <a:t>Sociale uitkeringen (hogere werkloosheid wordt gecompenseerd door hogere sociale uitkeringen)</a:t>
            </a:r>
          </a:p>
          <a:p>
            <a:r>
              <a:rPr lang="nl-NL" sz="2500" dirty="0" smtClean="0"/>
              <a:t>Progressieve belasting (laag conjunctuur relatief weinig belasting dus hogere bestedingen, hoog conjunctuur, relatief veel belasting, iets lagere bestedingen)</a:t>
            </a:r>
          </a:p>
          <a:p>
            <a:r>
              <a:rPr lang="nl-NL" sz="2500" dirty="0" smtClean="0"/>
              <a:t>Dit noemen we </a:t>
            </a:r>
            <a:r>
              <a:rPr lang="nl-NL" sz="2500" b="1" dirty="0" smtClean="0"/>
              <a:t>automatische stabilisatoren.</a:t>
            </a:r>
          </a:p>
          <a:p>
            <a:r>
              <a:rPr lang="nl-NL" sz="2500" dirty="0" smtClean="0"/>
              <a:t>Of actief door meer of minder uit te gaan geven. Dus het aanpassen van de overheidsbestedingen.</a:t>
            </a:r>
          </a:p>
        </p:txBody>
      </p:sp>
    </p:spTree>
    <p:extLst>
      <p:ext uri="{BB962C8B-B14F-4D97-AF65-F5344CB8AC3E}">
        <p14:creationId xmlns:p14="http://schemas.microsoft.com/office/powerpoint/2010/main" val="344567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Milieuprobleem en milieubeleid:</a:t>
            </a:r>
            <a:endParaRPr lang="nl-NL" dirty="0"/>
          </a:p>
        </p:txBody>
      </p:sp>
      <p:sp>
        <p:nvSpPr>
          <p:cNvPr id="3" name="Tijdelijke aanduiding voor inhoud 2"/>
          <p:cNvSpPr>
            <a:spLocks noGrp="1"/>
          </p:cNvSpPr>
          <p:nvPr>
            <p:ph idx="1"/>
          </p:nvPr>
        </p:nvSpPr>
        <p:spPr/>
        <p:txBody>
          <a:bodyPr>
            <a:normAutofit/>
          </a:bodyPr>
          <a:lstStyle/>
          <a:p>
            <a:r>
              <a:rPr lang="nl-NL" sz="2500" dirty="0" smtClean="0"/>
              <a:t>Het milieuprobleem kent geen grenzen: vervuiling stopt niet bij een landsgrens.</a:t>
            </a:r>
          </a:p>
          <a:p>
            <a:r>
              <a:rPr lang="nl-NL" sz="2500" dirty="0" smtClean="0"/>
              <a:t>Toch zou je kunnen zeggen dat als elk land gewoon milieuvriendelijke produceert, het probleem wordt opgelost.</a:t>
            </a:r>
          </a:p>
          <a:p>
            <a:r>
              <a:rPr lang="nl-NL" sz="2500" dirty="0" smtClean="0"/>
              <a:t>Waarom lukt dit niet?</a:t>
            </a:r>
            <a:endParaRPr lang="nl-NL" sz="2500" dirty="0"/>
          </a:p>
        </p:txBody>
      </p:sp>
    </p:spTree>
    <p:extLst>
      <p:ext uri="{BB962C8B-B14F-4D97-AF65-F5344CB8AC3E}">
        <p14:creationId xmlns:p14="http://schemas.microsoft.com/office/powerpoint/2010/main" val="3240720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8596668" cy="1320800"/>
          </a:xfrm>
        </p:spPr>
        <p:txBody>
          <a:bodyPr/>
          <a:lstStyle/>
          <a:p>
            <a:r>
              <a:rPr lang="nl-NL" dirty="0" smtClean="0"/>
              <a:t>Het gevangen-dilemma</a:t>
            </a:r>
            <a:endParaRPr lang="nl-NL" dirty="0"/>
          </a:p>
        </p:txBody>
      </p:sp>
      <p:sp>
        <p:nvSpPr>
          <p:cNvPr id="3" name="Tijdelijke aanduiding voor inhoud 2"/>
          <p:cNvSpPr>
            <a:spLocks noGrp="1"/>
          </p:cNvSpPr>
          <p:nvPr>
            <p:ph idx="1"/>
          </p:nvPr>
        </p:nvSpPr>
        <p:spPr>
          <a:xfrm>
            <a:off x="254000" y="762000"/>
            <a:ext cx="10540999" cy="6095999"/>
          </a:xfrm>
        </p:spPr>
        <p:txBody>
          <a:bodyPr>
            <a:normAutofit fontScale="92500"/>
          </a:bodyPr>
          <a:lstStyle/>
          <a:p>
            <a:r>
              <a:rPr lang="nl-NL" sz="2500" dirty="0" smtClean="0"/>
              <a:t>Stel, een milieubeleid kost 150 miljoen euro</a:t>
            </a:r>
          </a:p>
          <a:p>
            <a:r>
              <a:rPr lang="nl-NL" sz="2500" dirty="0" smtClean="0"/>
              <a:t>Maar als het milieubeleid succesvol is levert het 200 miljoen euro op.</a:t>
            </a:r>
          </a:p>
          <a:p>
            <a:r>
              <a:rPr lang="nl-NL" sz="2500" dirty="0" smtClean="0"/>
              <a:t>Elk land mag </a:t>
            </a:r>
            <a:r>
              <a:rPr lang="nl-NL" sz="2500" dirty="0" err="1" smtClean="0"/>
              <a:t>afzondelijk</a:t>
            </a:r>
            <a:r>
              <a:rPr lang="nl-NL" sz="2500" dirty="0" smtClean="0"/>
              <a:t> bepalen of ze wel of geen beleid voeren.</a:t>
            </a:r>
          </a:p>
          <a:p>
            <a:r>
              <a:rPr lang="nl-NL" sz="2500" dirty="0" smtClean="0"/>
              <a:t>Stel: alle andere landen voeren een milieubeleid wat gaan wij doen?</a:t>
            </a:r>
          </a:p>
          <a:p>
            <a:r>
              <a:rPr lang="nl-NL" sz="2500" dirty="0" smtClean="0"/>
              <a:t>Geen milieubeleid voeren, tenslotte als alle landen milieubeleid voeren wordt dat milieubeleid succesvol. We verdienen door niks te doen 200 euro terwijl als we wel wat doen we (200-150 = 50) verdienen.</a:t>
            </a:r>
          </a:p>
          <a:p>
            <a:r>
              <a:rPr lang="nl-NL" sz="2500" dirty="0" smtClean="0"/>
              <a:t>Stel, alle andere landen voeren geen milieubeleid, wat gaan wij doen?</a:t>
            </a:r>
          </a:p>
          <a:p>
            <a:r>
              <a:rPr lang="nl-NL" sz="2500" dirty="0" smtClean="0"/>
              <a:t>Geen milieubeleid voeren, tenslotte als alle andere landen milieubeleid voeren wordt het milieubeleid niet succesvol. We verdienen door niks te doen niks, maar door wel wat doen we (0 – 150 = -150) verlies zouden maken.</a:t>
            </a:r>
          </a:p>
          <a:p>
            <a:r>
              <a:rPr lang="nl-NL" sz="2500" dirty="0" err="1" smtClean="0"/>
              <a:t>Cq</a:t>
            </a:r>
            <a:r>
              <a:rPr lang="nl-NL" sz="2500" dirty="0" smtClean="0"/>
              <a:t>: als alle landen zo denken gebeurd er niks.</a:t>
            </a:r>
            <a:endParaRPr lang="nl-NL" sz="2500" dirty="0"/>
          </a:p>
        </p:txBody>
      </p:sp>
    </p:spTree>
    <p:extLst>
      <p:ext uri="{BB962C8B-B14F-4D97-AF65-F5344CB8AC3E}">
        <p14:creationId xmlns:p14="http://schemas.microsoft.com/office/powerpoint/2010/main" val="37891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oefenopgave 1:</a:t>
            </a:r>
            <a:r>
              <a:rPr lang="nl-NL" b="1" dirty="0"/>
              <a:t>Recessie en beleid</a:t>
            </a:r>
            <a:br>
              <a:rPr lang="nl-NL" b="1" dirty="0"/>
            </a:b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a:t>
            </a:r>
            <a:r>
              <a:rPr lang="nl-NL" sz="2500" dirty="0" smtClean="0"/>
              <a:t>minuten de </a:t>
            </a:r>
            <a:r>
              <a:rPr lang="nl-NL" sz="2500" dirty="0" smtClean="0"/>
              <a:t>tijd</a:t>
            </a:r>
          </a:p>
          <a:p>
            <a:r>
              <a:rPr lang="nl-NL" sz="2500" dirty="0" smtClean="0"/>
              <a:t>Gebruik lesbrief als je er niet uit komt.</a:t>
            </a:r>
            <a:endParaRPr lang="nl-NL" sz="2500" dirty="0" smtClean="0"/>
          </a:p>
          <a:p>
            <a:r>
              <a:rPr lang="nl-NL" sz="2500" dirty="0" smtClean="0"/>
              <a:t>Eerder klaar? </a:t>
            </a:r>
            <a:r>
              <a:rPr lang="nl-NL" sz="2500" dirty="0" smtClean="0"/>
              <a:t>2</a:t>
            </a:r>
            <a:r>
              <a:rPr lang="nl-NL" sz="2500" baseline="30000" dirty="0" smtClean="0"/>
              <a:t>de</a:t>
            </a:r>
            <a:r>
              <a:rPr lang="nl-NL" sz="2500" dirty="0" smtClean="0"/>
              <a:t> oefenopgave.</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0" y="19760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6"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6" y="19424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6390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0"/>
            <a:ext cx="11442700" cy="6858000"/>
          </a:xfrm>
        </p:spPr>
        <p:txBody>
          <a:bodyPr>
            <a:noAutofit/>
          </a:bodyPr>
          <a:lstStyle/>
          <a:p>
            <a:r>
              <a:rPr lang="nl-NL" sz="2250" dirty="0"/>
              <a:t>1.	</a:t>
            </a:r>
            <a:r>
              <a:rPr lang="nl-NL" sz="2250" dirty="0" smtClean="0"/>
              <a:t>2p	Er </a:t>
            </a:r>
            <a:r>
              <a:rPr lang="nl-NL" sz="2250" dirty="0"/>
              <a:t>is sprake van (grote) onderbezetting van de productiecapaciteit zodat aan de toename van de vraag (gemakkelijk) voldaan kan worden (zonder dat de prijzen stijgen).</a:t>
            </a:r>
          </a:p>
          <a:p>
            <a:r>
              <a:rPr lang="nl-NL" sz="2250" dirty="0"/>
              <a:t> </a:t>
            </a:r>
            <a:r>
              <a:rPr lang="nl-NL" sz="2250" dirty="0" smtClean="0"/>
              <a:t>2</a:t>
            </a:r>
            <a:r>
              <a:rPr lang="nl-NL" sz="2250" dirty="0"/>
              <a:t>.	</a:t>
            </a:r>
            <a:r>
              <a:rPr lang="nl-NL" sz="2250" dirty="0" smtClean="0"/>
              <a:t>2p	</a:t>
            </a:r>
            <a:r>
              <a:rPr lang="nl-NL" sz="2250" dirty="0" err="1" smtClean="0"/>
              <a:t>Yr</a:t>
            </a:r>
            <a:r>
              <a:rPr lang="nl-NL" sz="2250" dirty="0" smtClean="0"/>
              <a:t> </a:t>
            </a:r>
            <a:r>
              <a:rPr lang="nl-NL" sz="2250" dirty="0"/>
              <a:t>stijgt bij gelijkblijvende P; als P × </a:t>
            </a:r>
            <a:r>
              <a:rPr lang="nl-NL" sz="2250" dirty="0" err="1"/>
              <a:t>Yr</a:t>
            </a:r>
            <a:r>
              <a:rPr lang="nl-NL" sz="2250" dirty="0"/>
              <a:t> op een hoger niveau komt, moet ook M × V op een hoger niveau komen en (bij een constant veronderstelde V) moet M dus toenemen.</a:t>
            </a:r>
          </a:p>
          <a:p>
            <a:r>
              <a:rPr lang="nl-NL" sz="2250" dirty="0"/>
              <a:t> </a:t>
            </a:r>
            <a:r>
              <a:rPr lang="nl-NL" sz="2250" dirty="0" smtClean="0"/>
              <a:t>3</a:t>
            </a:r>
            <a:r>
              <a:rPr lang="nl-NL" sz="2250" dirty="0"/>
              <a:t>.	</a:t>
            </a:r>
            <a:r>
              <a:rPr lang="nl-NL" sz="2250" dirty="0" smtClean="0"/>
              <a:t>2p	Bij </a:t>
            </a:r>
            <a:r>
              <a:rPr lang="nl-NL" sz="2250" dirty="0"/>
              <a:t>een renteverlaging zullen bedrijven/consumenten meer lenen/minder sparen zodat de bestedingen en de productie zullen toenemen.</a:t>
            </a:r>
          </a:p>
          <a:p>
            <a:r>
              <a:rPr lang="nl-NL" sz="2250" dirty="0"/>
              <a:t> </a:t>
            </a:r>
            <a:r>
              <a:rPr lang="nl-NL" sz="2250" dirty="0" smtClean="0"/>
              <a:t>4</a:t>
            </a:r>
            <a:r>
              <a:rPr lang="nl-NL" sz="2250" dirty="0"/>
              <a:t>.	</a:t>
            </a:r>
            <a:r>
              <a:rPr lang="nl-NL" sz="2250" dirty="0" smtClean="0"/>
              <a:t>2p	De </a:t>
            </a:r>
            <a:r>
              <a:rPr lang="nl-NL" sz="2250" dirty="0"/>
              <a:t>centrale bank kan de rentetarieven wel verlagen, maar het is twijfelachtig of consumenten en producenten gezien hun pessimisme daardoor worden aangezet meer krediet op te nemen om meer te besteden.</a:t>
            </a:r>
          </a:p>
          <a:p>
            <a:r>
              <a:rPr lang="nl-NL" sz="2250" dirty="0"/>
              <a:t> </a:t>
            </a:r>
            <a:r>
              <a:rPr lang="nl-NL" sz="2250" dirty="0" smtClean="0"/>
              <a:t>5</a:t>
            </a:r>
            <a:r>
              <a:rPr lang="nl-NL" sz="2250" dirty="0"/>
              <a:t>.	</a:t>
            </a:r>
            <a:r>
              <a:rPr lang="nl-NL" sz="2250" dirty="0" smtClean="0"/>
              <a:t>2p	Door </a:t>
            </a:r>
            <a:r>
              <a:rPr lang="nl-NL" sz="2250" dirty="0"/>
              <a:t>de recessie bij de handelspartners, daalt de productie/inkomen en bestedingen en zullen zij minder importeren uit de handelspartners. De export en dus de bestedingen en productie in het land zullen dalen.</a:t>
            </a:r>
          </a:p>
          <a:p>
            <a:r>
              <a:rPr lang="nl-NL" sz="2250" dirty="0"/>
              <a:t> </a:t>
            </a:r>
            <a:r>
              <a:rPr lang="nl-NL" sz="2250" dirty="0" smtClean="0"/>
              <a:t>6</a:t>
            </a:r>
            <a:r>
              <a:rPr lang="nl-NL" sz="2250" dirty="0"/>
              <a:t>.	</a:t>
            </a:r>
            <a:r>
              <a:rPr lang="nl-NL" sz="2250" dirty="0" smtClean="0"/>
              <a:t>3p	Een </a:t>
            </a:r>
            <a:r>
              <a:rPr lang="nl-NL" sz="2250" dirty="0"/>
              <a:t>verhoging van de overheidsbestedingen leidt tot een grotere import en dus tot een beperkte toename van de binnenlandse productie tenzij ook andere landen de overheidsbestedingen vergroten zodat hun import en dus de export van het land toeneemt.</a:t>
            </a:r>
          </a:p>
          <a:p>
            <a:endParaRPr lang="nl-NL" sz="2250" dirty="0"/>
          </a:p>
        </p:txBody>
      </p:sp>
    </p:spTree>
    <p:extLst>
      <p:ext uri="{BB962C8B-B14F-4D97-AF65-F5344CB8AC3E}">
        <p14:creationId xmlns:p14="http://schemas.microsoft.com/office/powerpoint/2010/main" val="59629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oefenopgave 2: Portugal en de EU</a:t>
            </a:r>
            <a:r>
              <a:rPr lang="nl-NL" b="1" dirty="0"/>
              <a:t/>
            </a:r>
            <a:br>
              <a:rPr lang="nl-NL" b="1" dirty="0"/>
            </a:b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a:t>
            </a:r>
            <a:r>
              <a:rPr lang="nl-NL" sz="2500" dirty="0" smtClean="0"/>
              <a:t>minuten de </a:t>
            </a:r>
            <a:r>
              <a:rPr lang="nl-NL" sz="2500" dirty="0" smtClean="0"/>
              <a:t>tijd</a:t>
            </a:r>
          </a:p>
          <a:p>
            <a:r>
              <a:rPr lang="nl-NL" sz="2500" dirty="0" smtClean="0"/>
              <a:t>Gebruik lesbrief als je er niet uit komt.</a:t>
            </a:r>
            <a:endParaRPr lang="nl-NL" sz="2500" dirty="0" smtClean="0"/>
          </a:p>
          <a:p>
            <a:r>
              <a:rPr lang="nl-NL" sz="2500" dirty="0" smtClean="0"/>
              <a:t>Eerder klaar? </a:t>
            </a:r>
            <a:r>
              <a:rPr lang="nl-NL" sz="2500" dirty="0" smtClean="0"/>
              <a:t>Handstand radslag oefenen in je hoofd.</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0" y="19760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6"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6" y="19424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3555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0"/>
            <a:ext cx="12103100" cy="6858000"/>
          </a:xfrm>
        </p:spPr>
        <p:txBody>
          <a:bodyPr>
            <a:noAutofit/>
          </a:bodyPr>
          <a:lstStyle/>
          <a:p>
            <a:r>
              <a:rPr lang="nl-NL" sz="2200" dirty="0"/>
              <a:t>1.	</a:t>
            </a:r>
            <a:r>
              <a:rPr lang="nl-NL" sz="2200" dirty="0" smtClean="0"/>
              <a:t>1p	1990</a:t>
            </a:r>
            <a:r>
              <a:rPr lang="nl-NL" sz="2200" dirty="0"/>
              <a:t>.</a:t>
            </a:r>
          </a:p>
          <a:p>
            <a:r>
              <a:rPr lang="nl-NL" sz="2200" dirty="0"/>
              <a:t> </a:t>
            </a:r>
            <a:r>
              <a:rPr lang="nl-NL" sz="2200" dirty="0" smtClean="0"/>
              <a:t>2</a:t>
            </a:r>
            <a:r>
              <a:rPr lang="nl-NL" sz="2200" dirty="0"/>
              <a:t>.	</a:t>
            </a:r>
            <a:r>
              <a:rPr lang="nl-NL" sz="2200" dirty="0" smtClean="0"/>
              <a:t>1p	Afnemende </a:t>
            </a:r>
            <a:r>
              <a:rPr lang="nl-NL" sz="2200" dirty="0"/>
              <a:t>economische groei.</a:t>
            </a:r>
          </a:p>
          <a:p>
            <a:r>
              <a:rPr lang="nl-NL" sz="2200" dirty="0"/>
              <a:t> </a:t>
            </a:r>
            <a:r>
              <a:rPr lang="nl-NL" sz="2200" dirty="0" smtClean="0"/>
              <a:t>3</a:t>
            </a:r>
            <a:r>
              <a:rPr lang="nl-NL" sz="2200" dirty="0"/>
              <a:t>.	</a:t>
            </a:r>
            <a:r>
              <a:rPr lang="nl-NL" sz="2200" dirty="0" smtClean="0"/>
              <a:t>2p	Een </a:t>
            </a:r>
            <a:r>
              <a:rPr lang="nl-NL" sz="2200" dirty="0"/>
              <a:t>recessie betekent dalende bestedingen. Een recessie in de Eurozone zal voor een lagere Portugese export zorgen en daarmee voor een lagere economische groei in Portugal.</a:t>
            </a:r>
          </a:p>
          <a:p>
            <a:r>
              <a:rPr lang="nl-NL" sz="2200" dirty="0"/>
              <a:t> </a:t>
            </a:r>
            <a:r>
              <a:rPr lang="nl-NL" sz="2200" dirty="0" smtClean="0"/>
              <a:t>4</a:t>
            </a:r>
            <a:r>
              <a:rPr lang="nl-NL" sz="2200" dirty="0"/>
              <a:t>.	</a:t>
            </a:r>
            <a:r>
              <a:rPr lang="nl-NL" sz="2200" dirty="0" smtClean="0"/>
              <a:t>2p	In </a:t>
            </a:r>
            <a:r>
              <a:rPr lang="nl-NL" sz="2200" dirty="0"/>
              <a:t>de periode 1991-1992 en 1995-1996. De economische groei in Portugal steeg, terwijl die van de Eurozone daalde.</a:t>
            </a:r>
          </a:p>
          <a:p>
            <a:r>
              <a:rPr lang="nl-NL" sz="2200" dirty="0" smtClean="0"/>
              <a:t>in </a:t>
            </a:r>
            <a:r>
              <a:rPr lang="nl-NL" sz="2200" dirty="0"/>
              <a:t>1997-1998. De economische groei in Portugal daalde, terwijl die van de Eurozone steeg</a:t>
            </a:r>
            <a:r>
              <a:rPr lang="nl-NL" sz="2200" dirty="0" smtClean="0"/>
              <a:t>.</a:t>
            </a:r>
            <a:r>
              <a:rPr lang="nl-NL" sz="2200" dirty="0"/>
              <a:t> </a:t>
            </a:r>
          </a:p>
          <a:p>
            <a:r>
              <a:rPr lang="nl-NL" sz="2200" dirty="0"/>
              <a:t>5.	</a:t>
            </a:r>
            <a:r>
              <a:rPr lang="nl-NL" sz="2200" dirty="0" smtClean="0"/>
              <a:t>2p	In </a:t>
            </a:r>
            <a:r>
              <a:rPr lang="nl-NL" sz="2200" dirty="0"/>
              <a:t>1995 was het nationaal inkomen hoger dan in 1994, immers gegroeid met 3,3%. 3,3% van een groter bedrag is natuurlijk een groter getal. Dus was de groei in euro’s in 1996 groter dan in 1995.</a:t>
            </a:r>
          </a:p>
          <a:p>
            <a:r>
              <a:rPr lang="nl-NL" sz="2200" dirty="0"/>
              <a:t> </a:t>
            </a:r>
            <a:r>
              <a:rPr lang="nl-NL" sz="2200" dirty="0" smtClean="0"/>
              <a:t>6</a:t>
            </a:r>
            <a:r>
              <a:rPr lang="nl-NL" sz="2200" dirty="0"/>
              <a:t>.	</a:t>
            </a:r>
            <a:r>
              <a:rPr lang="nl-NL" sz="2200" dirty="0" smtClean="0"/>
              <a:t>2p	De </a:t>
            </a:r>
            <a:r>
              <a:rPr lang="nl-NL" sz="2200" dirty="0"/>
              <a:t>belastinginkomsten zullen stijgen door het hogere nationale inkomen, de uitgaven aan werkloosheid dalen door de groei van productie/werkgelegenheid.</a:t>
            </a:r>
          </a:p>
          <a:p>
            <a:r>
              <a:rPr lang="nl-NL" sz="2200" dirty="0"/>
              <a:t> </a:t>
            </a:r>
            <a:r>
              <a:rPr lang="nl-NL" sz="2200" dirty="0" smtClean="0"/>
              <a:t>7</a:t>
            </a:r>
            <a:r>
              <a:rPr lang="nl-NL" sz="2200" dirty="0"/>
              <a:t>.	</a:t>
            </a:r>
            <a:r>
              <a:rPr lang="nl-NL" sz="2200" dirty="0" smtClean="0"/>
              <a:t>2p	Procyclisch beleid.</a:t>
            </a:r>
          </a:p>
          <a:p>
            <a:r>
              <a:rPr lang="nl-NL" sz="2200" dirty="0" smtClean="0"/>
              <a:t>Ze heeft blijkbaar haar uitgaven vergroot of haar inkomsten(belastingen) verlaagt, zodat de bestedingen in een voorspoedige (hoog)conjunctuur zijn gestimuleerd. Het tekort is immers niet verdwenen.</a:t>
            </a:r>
          </a:p>
          <a:p>
            <a:endParaRPr lang="nl-NL" sz="2200" dirty="0"/>
          </a:p>
        </p:txBody>
      </p:sp>
    </p:spTree>
    <p:extLst>
      <p:ext uri="{BB962C8B-B14F-4D97-AF65-F5344CB8AC3E}">
        <p14:creationId xmlns:p14="http://schemas.microsoft.com/office/powerpoint/2010/main" val="316028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relatie tussen hoeveelheid geld, productie en prijspeil.</a:t>
            </a:r>
            <a:endParaRPr lang="nl-NL" dirty="0"/>
          </a:p>
        </p:txBody>
      </p:sp>
      <p:sp>
        <p:nvSpPr>
          <p:cNvPr id="3" name="Tijdelijke aanduiding voor inhoud 2"/>
          <p:cNvSpPr>
            <a:spLocks noGrp="1"/>
          </p:cNvSpPr>
          <p:nvPr>
            <p:ph idx="1"/>
          </p:nvPr>
        </p:nvSpPr>
        <p:spPr/>
        <p:txBody>
          <a:bodyPr>
            <a:normAutofit/>
          </a:bodyPr>
          <a:lstStyle/>
          <a:p>
            <a:r>
              <a:rPr lang="nl-NL" sz="2500" dirty="0" smtClean="0"/>
              <a:t>Ivern Fischer, Amerikaans econoom beschreef de relatie tussen de geld hoeveelheid, productie, prijspeil als volgt:</a:t>
            </a:r>
          </a:p>
          <a:p>
            <a:r>
              <a:rPr lang="nl-NL" sz="2500" dirty="0" smtClean="0"/>
              <a:t>M * V = P * Y.</a:t>
            </a:r>
          </a:p>
          <a:p>
            <a:r>
              <a:rPr lang="nl-NL" sz="2500" dirty="0" smtClean="0"/>
              <a:t>Waarbij M = maatschappelijke geld hoeveelheid</a:t>
            </a:r>
          </a:p>
          <a:p>
            <a:r>
              <a:rPr lang="nl-NL" sz="2500" dirty="0" smtClean="0"/>
              <a:t>V = omloopsnelheid</a:t>
            </a:r>
          </a:p>
          <a:p>
            <a:r>
              <a:rPr lang="nl-NL" sz="2500" dirty="0" smtClean="0"/>
              <a:t>P = prijspeil</a:t>
            </a:r>
          </a:p>
          <a:p>
            <a:r>
              <a:rPr lang="nl-NL" sz="2500" dirty="0" smtClean="0"/>
              <a:t>Y = Reëel BBP.</a:t>
            </a:r>
          </a:p>
          <a:p>
            <a:endParaRPr lang="nl-NL" sz="2500" dirty="0"/>
          </a:p>
        </p:txBody>
      </p:sp>
    </p:spTree>
    <p:extLst>
      <p:ext uri="{BB962C8B-B14F-4D97-AF65-F5344CB8AC3E}">
        <p14:creationId xmlns:p14="http://schemas.microsoft.com/office/powerpoint/2010/main" val="30694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Fischer vergelijking.</a:t>
            </a:r>
            <a:endParaRPr lang="nl-NL" dirty="0"/>
          </a:p>
        </p:txBody>
      </p:sp>
      <p:sp>
        <p:nvSpPr>
          <p:cNvPr id="3" name="Tijdelijke aanduiding voor inhoud 2"/>
          <p:cNvSpPr>
            <a:spLocks noGrp="1"/>
          </p:cNvSpPr>
          <p:nvPr>
            <p:ph idx="1"/>
          </p:nvPr>
        </p:nvSpPr>
        <p:spPr/>
        <p:txBody>
          <a:bodyPr>
            <a:normAutofit/>
          </a:bodyPr>
          <a:lstStyle/>
          <a:p>
            <a:r>
              <a:rPr lang="nl-NL" sz="2500" dirty="0" smtClean="0"/>
              <a:t>M * V = P * Y.</a:t>
            </a:r>
          </a:p>
          <a:p>
            <a:r>
              <a:rPr lang="nl-NL" sz="2500" dirty="0" smtClean="0"/>
              <a:t>M = maatschappelijke geld hoeveelheid = 100</a:t>
            </a:r>
          </a:p>
          <a:p>
            <a:r>
              <a:rPr lang="nl-NL" sz="2500" dirty="0" smtClean="0"/>
              <a:t>V = omloopsnelheid	= 50</a:t>
            </a:r>
          </a:p>
          <a:p>
            <a:r>
              <a:rPr lang="nl-NL" sz="2500" dirty="0" smtClean="0"/>
              <a:t>P = prijspeil = 25</a:t>
            </a:r>
          </a:p>
          <a:p>
            <a:r>
              <a:rPr lang="nl-NL" sz="2500" dirty="0" smtClean="0"/>
              <a:t>Y = Reëel BBP. = 200 </a:t>
            </a:r>
          </a:p>
          <a:p>
            <a:r>
              <a:rPr lang="nl-NL" sz="2500" dirty="0" smtClean="0"/>
              <a:t>Want 100 * 50 = 25 * 200.</a:t>
            </a:r>
          </a:p>
          <a:p>
            <a:r>
              <a:rPr lang="nl-NL" sz="2500" dirty="0" smtClean="0"/>
              <a:t>We kunnen de formule ook toepassen met 1 onbekende.</a:t>
            </a:r>
          </a:p>
          <a:p>
            <a:endParaRPr lang="nl-NL" sz="2500" dirty="0" smtClean="0"/>
          </a:p>
          <a:p>
            <a:endParaRPr lang="nl-NL" sz="2500" dirty="0"/>
          </a:p>
        </p:txBody>
      </p:sp>
    </p:spTree>
    <p:extLst>
      <p:ext uri="{BB962C8B-B14F-4D97-AF65-F5344CB8AC3E}">
        <p14:creationId xmlns:p14="http://schemas.microsoft.com/office/powerpoint/2010/main" val="412958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Fischer vergelijking.</a:t>
            </a:r>
            <a:endParaRPr lang="nl-NL" dirty="0"/>
          </a:p>
        </p:txBody>
      </p:sp>
      <p:sp>
        <p:nvSpPr>
          <p:cNvPr id="3" name="Tijdelijke aanduiding voor inhoud 2"/>
          <p:cNvSpPr>
            <a:spLocks noGrp="1"/>
          </p:cNvSpPr>
          <p:nvPr>
            <p:ph idx="1"/>
          </p:nvPr>
        </p:nvSpPr>
        <p:spPr>
          <a:xfrm>
            <a:off x="296214" y="1455312"/>
            <a:ext cx="9465972" cy="5293217"/>
          </a:xfrm>
        </p:spPr>
        <p:txBody>
          <a:bodyPr>
            <a:normAutofit/>
          </a:bodyPr>
          <a:lstStyle/>
          <a:p>
            <a:r>
              <a:rPr lang="nl-NL" sz="2500" dirty="0" smtClean="0"/>
              <a:t>M * V = P * Y.</a:t>
            </a:r>
          </a:p>
          <a:p>
            <a:r>
              <a:rPr lang="nl-NL" sz="2500" dirty="0" smtClean="0"/>
              <a:t>M = maatschappelijke geld hoeveelheid = 125</a:t>
            </a:r>
          </a:p>
          <a:p>
            <a:r>
              <a:rPr lang="nl-NL" sz="2500" dirty="0" smtClean="0"/>
              <a:t>V = omloopsnelheid	= 40</a:t>
            </a:r>
          </a:p>
          <a:p>
            <a:r>
              <a:rPr lang="nl-NL" sz="2500" dirty="0" smtClean="0"/>
              <a:t>P = prijspeil = 25</a:t>
            </a:r>
          </a:p>
          <a:p>
            <a:r>
              <a:rPr lang="nl-NL" sz="2500" dirty="0" smtClean="0"/>
              <a:t>Y = Reëel BBP. = ? </a:t>
            </a:r>
          </a:p>
          <a:p>
            <a:r>
              <a:rPr lang="nl-NL" sz="2500" dirty="0" smtClean="0"/>
              <a:t>We kunnen de formule ook toepassen met 1 onbekende.</a:t>
            </a:r>
          </a:p>
          <a:p>
            <a:r>
              <a:rPr lang="nl-NL" sz="2500" dirty="0" smtClean="0"/>
              <a:t>125 * 40 = 25 * Y</a:t>
            </a:r>
          </a:p>
          <a:p>
            <a:r>
              <a:rPr lang="nl-NL" sz="2500" dirty="0" smtClean="0"/>
              <a:t>5000 = 25 * Y</a:t>
            </a:r>
          </a:p>
          <a:p>
            <a:r>
              <a:rPr lang="nl-NL" sz="2500" dirty="0" smtClean="0"/>
              <a:t>5000/25 = Y</a:t>
            </a:r>
          </a:p>
          <a:p>
            <a:r>
              <a:rPr lang="nl-NL" sz="2500" dirty="0" smtClean="0"/>
              <a:t>Y = 200</a:t>
            </a:r>
          </a:p>
          <a:p>
            <a:endParaRPr lang="nl-NL" sz="2500" dirty="0"/>
          </a:p>
        </p:txBody>
      </p:sp>
    </p:spTree>
    <p:extLst>
      <p:ext uri="{BB962C8B-B14F-4D97-AF65-F5344CB8AC3E}">
        <p14:creationId xmlns:p14="http://schemas.microsoft.com/office/powerpoint/2010/main" val="9791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570963"/>
            <a:ext cx="8596668" cy="1320800"/>
          </a:xfrm>
        </p:spPr>
        <p:txBody>
          <a:bodyPr/>
          <a:lstStyle/>
          <a:p>
            <a:r>
              <a:rPr lang="nl-NL" dirty="0" smtClean="0"/>
              <a:t>Fischer op Lange en korte termijn.</a:t>
            </a:r>
            <a:endParaRPr lang="nl-NL" dirty="0"/>
          </a:p>
        </p:txBody>
      </p:sp>
      <p:sp>
        <p:nvSpPr>
          <p:cNvPr id="3" name="Tijdelijke aanduiding voor inhoud 2"/>
          <p:cNvSpPr>
            <a:spLocks noGrp="1"/>
          </p:cNvSpPr>
          <p:nvPr>
            <p:ph idx="1"/>
          </p:nvPr>
        </p:nvSpPr>
        <p:spPr>
          <a:xfrm>
            <a:off x="677334" y="1313645"/>
            <a:ext cx="8596668" cy="5409127"/>
          </a:xfrm>
        </p:spPr>
        <p:txBody>
          <a:bodyPr>
            <a:normAutofit/>
          </a:bodyPr>
          <a:lstStyle/>
          <a:p>
            <a:r>
              <a:rPr lang="nl-NL" sz="2500" dirty="0" smtClean="0"/>
              <a:t>We weten vanuit het hoofdstuk conjunctuur:</a:t>
            </a:r>
          </a:p>
          <a:p>
            <a:r>
              <a:rPr lang="nl-NL" sz="2500" dirty="0" smtClean="0"/>
              <a:t>Op korte termijn was er sprake van loonrigiditeit en daarom ook prijsrigiditeit.</a:t>
            </a:r>
          </a:p>
          <a:p>
            <a:r>
              <a:rPr lang="nl-NL" sz="2500" dirty="0"/>
              <a:t>M * V = P * Y.</a:t>
            </a:r>
          </a:p>
          <a:p>
            <a:r>
              <a:rPr lang="nl-NL" sz="2500" dirty="0" smtClean="0"/>
              <a:t>Daarin is op korte termijn de P (prijs) constant.</a:t>
            </a:r>
          </a:p>
          <a:p>
            <a:r>
              <a:rPr lang="nl-NL" sz="2500" dirty="0" smtClean="0"/>
              <a:t>Vaak wordt op korte termijn ook de V (omloopsnelheid) als constant verondersteld.</a:t>
            </a:r>
          </a:p>
          <a:p>
            <a:r>
              <a:rPr lang="nl-NL" sz="2500" dirty="0" err="1" smtClean="0"/>
              <a:t>Cq</a:t>
            </a:r>
            <a:r>
              <a:rPr lang="nl-NL" sz="2500" dirty="0" smtClean="0"/>
              <a:t>: als M (maatschappelijke geldhoeveelheid) veranderd dan zal dat tot gevolg hebben dat Y (Reëel BBP veranderd)</a:t>
            </a:r>
            <a:endParaRPr lang="nl-NL" sz="2500" dirty="0"/>
          </a:p>
        </p:txBody>
      </p:sp>
    </p:spTree>
    <p:extLst>
      <p:ext uri="{BB962C8B-B14F-4D97-AF65-F5344CB8AC3E}">
        <p14:creationId xmlns:p14="http://schemas.microsoft.com/office/powerpoint/2010/main" val="368146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570963"/>
            <a:ext cx="8596668" cy="1320800"/>
          </a:xfrm>
        </p:spPr>
        <p:txBody>
          <a:bodyPr/>
          <a:lstStyle/>
          <a:p>
            <a:r>
              <a:rPr lang="nl-NL" dirty="0" smtClean="0"/>
              <a:t>Fischer op Lange en korte termijn.</a:t>
            </a:r>
            <a:endParaRPr lang="nl-NL" dirty="0"/>
          </a:p>
        </p:txBody>
      </p:sp>
      <p:sp>
        <p:nvSpPr>
          <p:cNvPr id="3" name="Tijdelijke aanduiding voor inhoud 2"/>
          <p:cNvSpPr>
            <a:spLocks noGrp="1"/>
          </p:cNvSpPr>
          <p:nvPr>
            <p:ph idx="1"/>
          </p:nvPr>
        </p:nvSpPr>
        <p:spPr>
          <a:xfrm>
            <a:off x="677334" y="1313645"/>
            <a:ext cx="8596668" cy="5409127"/>
          </a:xfrm>
        </p:spPr>
        <p:txBody>
          <a:bodyPr>
            <a:normAutofit/>
          </a:bodyPr>
          <a:lstStyle/>
          <a:p>
            <a:r>
              <a:rPr lang="nl-NL" sz="2500" dirty="0" smtClean="0"/>
              <a:t>We weten vanuit het hoofdstuk conjunctuur:</a:t>
            </a:r>
          </a:p>
          <a:p>
            <a:r>
              <a:rPr lang="nl-NL" sz="2500" dirty="0" smtClean="0"/>
              <a:t>Op lange termijn gingen we maximaal produceren. In dat geval was het Reëel BBP constant.</a:t>
            </a:r>
          </a:p>
          <a:p>
            <a:r>
              <a:rPr lang="nl-NL" sz="2500" dirty="0"/>
              <a:t>M * V = P * Y.</a:t>
            </a:r>
          </a:p>
          <a:p>
            <a:r>
              <a:rPr lang="nl-NL" sz="2500" dirty="0" smtClean="0"/>
              <a:t>Daarin is op lange termijn de Y reëel BBP constant.</a:t>
            </a:r>
          </a:p>
          <a:p>
            <a:r>
              <a:rPr lang="nl-NL" sz="2500" dirty="0" smtClean="0"/>
              <a:t>Vaak wordt op lange termijn ook de V (omloopsnelheid) als constant verondersteld.</a:t>
            </a:r>
          </a:p>
          <a:p>
            <a:r>
              <a:rPr lang="nl-NL" sz="2500" dirty="0" err="1" smtClean="0"/>
              <a:t>Cq</a:t>
            </a:r>
            <a:r>
              <a:rPr lang="nl-NL" sz="2500" dirty="0" smtClean="0"/>
              <a:t>: als M (maatschappelijke geldhoeveelheid) veranderd dan zal dat tot gevolg hebben dat P (prijs veranderd)</a:t>
            </a:r>
            <a:endParaRPr lang="nl-NL" sz="2500" dirty="0"/>
          </a:p>
        </p:txBody>
      </p:sp>
    </p:spTree>
    <p:extLst>
      <p:ext uri="{BB962C8B-B14F-4D97-AF65-F5344CB8AC3E}">
        <p14:creationId xmlns:p14="http://schemas.microsoft.com/office/powerpoint/2010/main" val="275097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1742</TotalTime>
  <Words>1811</Words>
  <Application>Microsoft Office PowerPoint</Application>
  <PresentationFormat>Breedbeeld</PresentationFormat>
  <Paragraphs>303</Paragraphs>
  <Slides>45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45</vt:i4>
      </vt:variant>
    </vt:vector>
  </HeadingPairs>
  <TitlesOfParts>
    <vt:vector size="50" baseType="lpstr">
      <vt:lpstr>Arial</vt:lpstr>
      <vt:lpstr>Trebuchet MS</vt:lpstr>
      <vt:lpstr>Wingdings</vt:lpstr>
      <vt:lpstr>Wingdings 3</vt:lpstr>
      <vt:lpstr>Facet</vt:lpstr>
      <vt:lpstr>Welkom Havo 5.</vt:lpstr>
      <vt:lpstr>Agenda:</vt:lpstr>
      <vt:lpstr>Overheid grijpt in.</vt:lpstr>
      <vt:lpstr>De overheid grijpt in.</vt:lpstr>
      <vt:lpstr>De relatie tussen hoeveelheid geld, productie en prijspeil.</vt:lpstr>
      <vt:lpstr>Fischer vergelijking.</vt:lpstr>
      <vt:lpstr>Fischer vergelijking.</vt:lpstr>
      <vt:lpstr>Fischer op Lange en korte termijn.</vt:lpstr>
      <vt:lpstr>Fischer op Lange en korte termijn.</vt:lpstr>
      <vt:lpstr>Wat hebben we gezien</vt:lpstr>
      <vt:lpstr>Hoe werkt het monetair beleid.</vt:lpstr>
      <vt:lpstr>Handel ja of nee?</vt:lpstr>
      <vt:lpstr>Specialiseren.</vt:lpstr>
      <vt:lpstr>PowerPoint-presentatie</vt:lpstr>
      <vt:lpstr>Nieuwe stof: vrijhandel en protectionisme.</vt:lpstr>
      <vt:lpstr>Hoe beschermen we de binnenlandse productie</vt:lpstr>
      <vt:lpstr>Maak opgave 1.12 t/m 1.14</vt:lpstr>
      <vt:lpstr>PowerPoint-presentatie</vt:lpstr>
      <vt:lpstr>PowerPoint-presentatie</vt:lpstr>
      <vt:lpstr>PowerPoint-presentatie</vt:lpstr>
      <vt:lpstr>Maak opgave 1.21 en 1.22</vt:lpstr>
      <vt:lpstr>PowerPoint-presentatie</vt:lpstr>
      <vt:lpstr>PowerPoint-presentatie</vt:lpstr>
      <vt:lpstr>Stof vorige les: vrijhandel en protectionisme.</vt:lpstr>
      <vt:lpstr>Hoe beschermen we de binnenlandse productie</vt:lpstr>
      <vt:lpstr>Les 2: hoofdstuk 2 Europa, wel of niet samenwerken.</vt:lpstr>
      <vt:lpstr>Maak opgave 2.1 t/m 2.5</vt:lpstr>
      <vt:lpstr>PowerPoint-presentatie</vt:lpstr>
      <vt:lpstr>Milieuprobleem en milieubeleid:</vt:lpstr>
      <vt:lpstr>Het gevangen-dilemma</vt:lpstr>
      <vt:lpstr>Maak opgave 2.6 t/m 2.9</vt:lpstr>
      <vt:lpstr>PowerPoint-presentatie</vt:lpstr>
      <vt:lpstr>PowerPoint-presentatie</vt:lpstr>
      <vt:lpstr>Maak opgave 2.10</vt:lpstr>
      <vt:lpstr>PowerPoint-presentatie</vt:lpstr>
      <vt:lpstr>Les 3:</vt:lpstr>
      <vt:lpstr>Stof vorige vorige les: vrijhandel en protectionisme.</vt:lpstr>
      <vt:lpstr>Hoe beschermen we de binnenlandse productie</vt:lpstr>
      <vt:lpstr>Stof vorige les: hoofdstuk 2 Europa, wel of niet samenwerken.</vt:lpstr>
      <vt:lpstr>Milieuprobleem en milieubeleid:</vt:lpstr>
      <vt:lpstr>Het gevangen-dilemma</vt:lpstr>
      <vt:lpstr>Maak oefenopgave 1:Recessie en beleid </vt:lpstr>
      <vt:lpstr>PowerPoint-presentatie</vt:lpstr>
      <vt:lpstr>Maak oefenopgave 2: Portugal en de EU </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124</cp:revision>
  <dcterms:created xsi:type="dcterms:W3CDTF">2017-08-27T09:00:36Z</dcterms:created>
  <dcterms:modified xsi:type="dcterms:W3CDTF">2017-12-10T10:16:55Z</dcterms:modified>
</cp:coreProperties>
</file>